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35"/>
  </p:notesMasterIdLst>
  <p:sldIdLst>
    <p:sldId id="367" r:id="rId7"/>
    <p:sldId id="454" r:id="rId8"/>
    <p:sldId id="440" r:id="rId9"/>
    <p:sldId id="404" r:id="rId10"/>
    <p:sldId id="485" r:id="rId11"/>
    <p:sldId id="479" r:id="rId12"/>
    <p:sldId id="482" r:id="rId13"/>
    <p:sldId id="458" r:id="rId14"/>
    <p:sldId id="483" r:id="rId15"/>
    <p:sldId id="459" r:id="rId16"/>
    <p:sldId id="462" r:id="rId17"/>
    <p:sldId id="463" r:id="rId18"/>
    <p:sldId id="487" r:id="rId19"/>
    <p:sldId id="474" r:id="rId20"/>
    <p:sldId id="460" r:id="rId21"/>
    <p:sldId id="469" r:id="rId22"/>
    <p:sldId id="464" r:id="rId23"/>
    <p:sldId id="465" r:id="rId24"/>
    <p:sldId id="453" r:id="rId25"/>
    <p:sldId id="410" r:id="rId26"/>
    <p:sldId id="412" r:id="rId27"/>
    <p:sldId id="414" r:id="rId28"/>
    <p:sldId id="428" r:id="rId29"/>
    <p:sldId id="429" r:id="rId30"/>
    <p:sldId id="430" r:id="rId31"/>
    <p:sldId id="431" r:id="rId32"/>
    <p:sldId id="438" r:id="rId33"/>
    <p:sldId id="478" r:id="rId34"/>
  </p:sldIdLst>
  <p:sldSz cx="6858000" cy="51435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 userDrawn="1">
          <p15:clr>
            <a:srgbClr val="A4A3A4"/>
          </p15:clr>
        </p15:guide>
        <p15:guide id="2" pos="17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9F2"/>
    <a:srgbClr val="DA7626"/>
    <a:srgbClr val="EEBF9C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83140" autoAdjust="0"/>
  </p:normalViewPr>
  <p:slideViewPr>
    <p:cSldViewPr>
      <p:cViewPr varScale="1">
        <p:scale>
          <a:sx n="126" d="100"/>
          <a:sy n="126" d="100"/>
        </p:scale>
        <p:origin x="2130" y="120"/>
      </p:cViewPr>
      <p:guideLst>
        <p:guide orient="horz" pos="1668"/>
        <p:guide pos="1764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gs" Target="tags/tag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0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9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7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3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9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692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004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82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4912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627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586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920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5908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47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69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1263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382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60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9136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344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0305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6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7435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47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50" y="666750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vertLeftWhite2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2918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8346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7490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2062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49" y="666750"/>
            <a:ext cx="1072730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050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Ordering of</a:t>
            </a:r>
            <a:r>
              <a:rPr lang="en-US" sz="105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050" baseline="0" dirty="0" smtClean="0">
                <a:solidFill>
                  <a:prstClr val="black"/>
                </a:solidFill>
              </a:rPr>
              <a:t>buttons is</a:t>
            </a:r>
            <a:r>
              <a:rPr lang="en-US" sz="105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24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336265" y="4932893"/>
            <a:ext cx="62388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 smtClean="0">
                <a:solidFill>
                  <a:prstClr val="black"/>
                </a:solidFill>
              </a:rPr>
              <a:t>Andrew Ng</a:t>
            </a:r>
            <a:endParaRPr lang="en-US" sz="7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6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3/6/2019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336265" y="4932893"/>
            <a:ext cx="62388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75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3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f.usc.edu/~gareth/IS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76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7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74.png"/><Relationship Id="rId5" Type="http://schemas.openxmlformats.org/officeDocument/2006/relationships/tags" Target="../tags/tag10.xml"/><Relationship Id="rId10" Type="http://schemas.openxmlformats.org/officeDocument/2006/relationships/image" Target="../media/image73.png"/><Relationship Id="rId4" Type="http://schemas.openxmlformats.org/officeDocument/2006/relationships/tags" Target="../tags/tag9.xml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5800" y="1828800"/>
            <a:ext cx="5657850" cy="10715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 </a:t>
            </a:r>
            <a:r>
              <a:rPr lang="en-US" sz="4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4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34640" y="4781550"/>
            <a:ext cx="40005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25" dirty="0"/>
              <a:t>"Some of the figures in this presentation are taken from "</a:t>
            </a:r>
            <a:r>
              <a:rPr lang="en-US" sz="525" dirty="0">
                <a:hlinkClick r:id="rId3"/>
              </a:rPr>
              <a:t>An Introduction to Statistical Learning, with applications in R</a:t>
            </a:r>
            <a:r>
              <a:rPr lang="en-US" sz="525" dirty="0"/>
              <a:t>"  (Springer, 2013) with permission from the authors: G. James, D. Witten,  T. Hastie and R. </a:t>
            </a:r>
            <a:r>
              <a:rPr lang="en-US" sz="525" dirty="0" err="1"/>
              <a:t>Tibshirani</a:t>
            </a:r>
            <a:r>
              <a:rPr lang="en-US" sz="525" dirty="0"/>
              <a:t> " </a:t>
            </a: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67" y="133350"/>
            <a:ext cx="3943350" cy="642938"/>
          </a:xfrm>
        </p:spPr>
        <p:txBody>
          <a:bodyPr>
            <a:noAutofit/>
          </a:bodyPr>
          <a:lstStyle/>
          <a:p>
            <a:r>
              <a:rPr lang="en-NZ" sz="2100" dirty="0" smtClean="0"/>
              <a:t>Hypotheses/model </a:t>
            </a:r>
            <a:r>
              <a:rPr lang="en-NZ" sz="2100" dirty="0"/>
              <a:t>representation in Logistic regression </a:t>
            </a:r>
            <a:endParaRPr 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060" y="967512"/>
                <a:ext cx="4043884" cy="2850654"/>
              </a:xfrm>
            </p:spPr>
            <p:txBody>
              <a:bodyPr>
                <a:noAutofit/>
              </a:bodyPr>
              <a:lstStyle/>
              <a:p>
                <a:r>
                  <a:rPr lang="en-US" sz="1200" dirty="0" smtClean="0"/>
                  <a:t>Recall that linear regression uses a line to model the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NZ" sz="900" i="1">
                        <a:latin typeface="Cambria Math"/>
                      </a:rPr>
                      <m:t>h</m:t>
                    </m:r>
                    <m:r>
                      <a:rPr lang="en-NZ" sz="900" i="1" baseline="-2500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NZ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9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NZ" sz="9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NZ" sz="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900" dirty="0"/>
              </a:p>
              <a:p>
                <a:endParaRPr lang="en-NZ" sz="1200" dirty="0" smtClean="0"/>
              </a:p>
              <a:p>
                <a:r>
                  <a:rPr lang="en-NZ" sz="1200" dirty="0" smtClean="0"/>
                  <a:t>Logistic regression uses the sigmoid function model to separate the data:</a:t>
                </a:r>
                <a:endParaRPr lang="en-NZ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600" i="1">
                        <a:latin typeface="Cambria Math"/>
                      </a:rPr>
                      <m:t>h</m:t>
                    </m:r>
                    <m:r>
                      <a:rPr lang="en-NZ" sz="1600" i="1" baseline="-2500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NZ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NZ" sz="1600" i="1">
                        <a:latin typeface="Cambria Math"/>
                      </a:rPr>
                      <m:t>=</m:t>
                    </m:r>
                    <m:r>
                      <a:rPr lang="en-NZ" sz="16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NZ" sz="1600" i="1">
                        <a:latin typeface="Cambria Math"/>
                      </a:rPr>
                      <m:t>=</m:t>
                    </m:r>
                    <m:r>
                      <a:rPr lang="en-NZ" sz="1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NZ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NZ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16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sz="16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6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600" i="1">
                                <a:latin typeface="Cambria Math"/>
                              </a:rPr>
                              <m:t>−(</m:t>
                            </m:r>
                            <m:r>
                              <a:rPr lang="en-NZ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en-NZ" sz="1600" i="1" baseline="-25000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en-NZ" sz="160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NZ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en-NZ" sz="1600" i="1" baseline="-25000">
                                <a:latin typeface="Cambria Math"/>
                                <a:ea typeface="Cambria Math"/>
                              </a:rPr>
                              <m:t>1</m:t>
                            </m:r>
                            <m:r>
                              <a:rPr lang="en-NZ" sz="16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NZ" sz="16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NZ" sz="1200" dirty="0"/>
              </a:p>
              <a:p>
                <a:pPr lvl="1"/>
                <a:endParaRPr lang="en-NZ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200" i="1">
                        <a:latin typeface="Cambria Math"/>
                      </a:rPr>
                      <m:t>𝑒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≈2.71828</m:t>
                    </m:r>
                    <m:r>
                      <a:rPr lang="en-NZ" sz="12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1200" dirty="0"/>
                  <a:t>is a mathematical constant [</a:t>
                </a:r>
                <a:r>
                  <a:rPr lang="en-US" sz="1200" dirty="0" err="1"/>
                  <a:t>Eulers</a:t>
                </a:r>
                <a:r>
                  <a:rPr lang="en-US" sz="1200" dirty="0"/>
                  <a:t> number]</a:t>
                </a:r>
              </a:p>
              <a:p>
                <a:pPr lvl="1"/>
                <a:endParaRPr lang="en-US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200" i="1">
                        <a:latin typeface="Cambria Math"/>
                      </a:rPr>
                      <m:t>0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𝑝</m:t>
                    </m:r>
                    <m:d>
                      <m:dPr>
                        <m:ctrlPr>
                          <a:rPr lang="en-NZ" sz="1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NZ" sz="12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NZ" sz="1200" i="1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en-NZ" sz="1200" dirty="0">
                  <a:ea typeface="Cambria Math"/>
                </a:endParaRPr>
              </a:p>
              <a:p>
                <a:pPr lvl="1"/>
                <a:endParaRPr lang="en-NZ" sz="1200" dirty="0" smtClean="0">
                  <a:ea typeface="Cambria Math"/>
                </a:endParaRPr>
              </a:p>
              <a:p>
                <a:pPr lvl="1"/>
                <a:r>
                  <a:rPr lang="en-US" sz="1200" b="1" dirty="0"/>
                  <a:t>The sigmoid function squeezes an infinite input </a:t>
                </a:r>
                <a:r>
                  <a:rPr lang="en-US" sz="1200" b="1" dirty="0" smtClean="0"/>
                  <a:t>space [</a:t>
                </a:r>
                <a14:m>
                  <m:oMath xmlns:m="http://schemas.openxmlformats.org/officeDocument/2006/math">
                    <m:r>
                      <a:rPr lang="en-NZ" sz="1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NZ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,∞</m:t>
                    </m:r>
                  </m:oMath>
                </a14:m>
                <a:r>
                  <a:rPr lang="en-US" sz="1200" b="1" dirty="0" smtClean="0"/>
                  <a:t>] </a:t>
                </a:r>
                <a:r>
                  <a:rPr lang="en-US" sz="1200" b="1" dirty="0"/>
                  <a:t>into the range [</a:t>
                </a:r>
                <a:r>
                  <a:rPr lang="en-US" sz="1200" b="1" dirty="0" smtClean="0"/>
                  <a:t>0,1</a:t>
                </a:r>
                <a:r>
                  <a:rPr lang="en-US" sz="1200" b="1" dirty="0"/>
                  <a:t>]</a:t>
                </a:r>
              </a:p>
              <a:p>
                <a:pPr lvl="1"/>
                <a:endParaRPr lang="en-NZ" sz="1200" dirty="0">
                  <a:ea typeface="Cambria Math"/>
                </a:endParaRPr>
              </a:p>
              <a:p>
                <a:pPr lvl="1"/>
                <a:r>
                  <a:rPr lang="en-US" sz="1200" dirty="0" smtClean="0">
                    <a:ea typeface="Cambria Math"/>
                  </a:rPr>
                  <a:t>The parameters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 smtClean="0"/>
                  <a:t>in logistic regression do </a:t>
                </a:r>
                <a:r>
                  <a:rPr lang="en-US" sz="1200" dirty="0"/>
                  <a:t>not represent any more Y intercept and slope in the same sense as in linear </a:t>
                </a:r>
                <a:r>
                  <a:rPr lang="en-US" sz="1200" dirty="0" smtClean="0"/>
                  <a:t>regression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" y="967512"/>
                <a:ext cx="4043884" cy="2850654"/>
              </a:xfrm>
              <a:blipFill>
                <a:blip r:embed="rId3"/>
                <a:stretch>
                  <a:fillRect t="-214" b="-40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586047"/>
            <a:ext cx="2350748" cy="156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29300" y="1910199"/>
                <a:ext cx="840102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25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825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825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825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825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825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825" i="1" baseline="-2500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825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825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00" y="1910199"/>
                <a:ext cx="840102" cy="335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743450" y="685801"/>
            <a:ext cx="18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Sigmoid function aka</a:t>
            </a:r>
          </a:p>
          <a:p>
            <a:pPr algn="ctr"/>
            <a:r>
              <a:rPr lang="en-US" dirty="0"/>
              <a:t>Logistic function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166" y="3663250"/>
            <a:ext cx="2480282" cy="78041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048000" y="3985755"/>
            <a:ext cx="1219200" cy="6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Logistic regression sigmoid function parameters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4350" y="3314700"/>
                <a:ext cx="1886286" cy="49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3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3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3314700"/>
                <a:ext cx="1886286" cy="490134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714501"/>
                <a:ext cx="2294776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Changing the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350" dirty="0"/>
                  <a:t>parameter shifts the function horizontally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14501"/>
                <a:ext cx="2294776" cy="715581"/>
              </a:xfrm>
              <a:prstGeom prst="rect">
                <a:avLst/>
              </a:prstGeom>
              <a:blipFill>
                <a:blip r:embed="rId3"/>
                <a:stretch>
                  <a:fillRect l="-532" t="-847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80" descr="C:\Users\josdavis\Documents\Personal\DAT3_Offline\beta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03" y="1443934"/>
            <a:ext cx="3970114" cy="296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72150" y="350700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507001"/>
                <a:ext cx="102826" cy="230832"/>
              </a:xfrm>
              <a:prstGeom prst="rect">
                <a:avLst/>
              </a:prstGeom>
              <a:blipFill>
                <a:blip r:embed="rId5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72150" y="367845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678451"/>
                <a:ext cx="102826" cy="230832"/>
              </a:xfrm>
              <a:prstGeom prst="rect">
                <a:avLst/>
              </a:prstGeom>
              <a:blipFill>
                <a:blip r:embed="rId5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772150" y="384990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849901"/>
                <a:ext cx="102826" cy="230832"/>
              </a:xfrm>
              <a:prstGeom prst="rect">
                <a:avLst/>
              </a:prstGeom>
              <a:blipFill>
                <a:blip r:embed="rId6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2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Logistic regression sigmoid function parameters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4350" y="3314700"/>
                <a:ext cx="1886286" cy="49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3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3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3314700"/>
                <a:ext cx="1886286" cy="490134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714501"/>
                <a:ext cx="2294776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Changing the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350" dirty="0"/>
                  <a:t>parameter changes the slope of the curve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14501"/>
                <a:ext cx="2294776" cy="715581"/>
              </a:xfrm>
              <a:prstGeom prst="rect">
                <a:avLst/>
              </a:prstGeom>
              <a:blipFill>
                <a:blip r:embed="rId3"/>
                <a:stretch>
                  <a:fillRect l="-532" t="-847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72150" y="350700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507001"/>
                <a:ext cx="102826" cy="230832"/>
              </a:xfrm>
              <a:prstGeom prst="rect">
                <a:avLst/>
              </a:prstGeom>
              <a:blipFill>
                <a:blip r:embed="rId4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72150" y="367845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678451"/>
                <a:ext cx="102826" cy="230832"/>
              </a:xfrm>
              <a:prstGeom prst="rect">
                <a:avLst/>
              </a:prstGeom>
              <a:blipFill>
                <a:blip r:embed="rId4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772150" y="384990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849901"/>
                <a:ext cx="102826" cy="230832"/>
              </a:xfrm>
              <a:prstGeom prst="rect">
                <a:avLst/>
              </a:prstGeom>
              <a:blipFill>
                <a:blip r:embed="rId5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1" descr="C:\Users\josdavis\Documents\Personal\DAT3_Offline\beta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03" y="1443934"/>
            <a:ext cx="3970114" cy="296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00700" y="3678451"/>
                <a:ext cx="114300" cy="2276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900" baseline="-25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00" y="3678451"/>
                <a:ext cx="114300" cy="227626"/>
              </a:xfrm>
              <a:prstGeom prst="rect">
                <a:avLst/>
              </a:prstGeom>
              <a:blipFill>
                <a:blip r:embed="rId7"/>
                <a:stretch>
                  <a:fillRect r="-6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12175" y="3849901"/>
                <a:ext cx="102826" cy="2276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900" baseline="-25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75" y="3849901"/>
                <a:ext cx="102826" cy="227626"/>
              </a:xfrm>
              <a:prstGeom prst="rect">
                <a:avLst/>
              </a:prstGeom>
              <a:blipFill>
                <a:blip r:embed="rId8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600700" y="3510175"/>
                <a:ext cx="114300" cy="2276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900" baseline="-25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00" y="3510175"/>
                <a:ext cx="114300" cy="227626"/>
              </a:xfrm>
              <a:prstGeom prst="rect">
                <a:avLst/>
              </a:prstGeom>
              <a:blipFill>
                <a:blip r:embed="rId9"/>
                <a:stretch>
                  <a:fillRect r="-6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3154680" y="1752600"/>
            <a:ext cx="3048000" cy="2339340"/>
          </a:xfrm>
          <a:custGeom>
            <a:avLst/>
            <a:gdLst>
              <a:gd name="connsiteX0" fmla="*/ 3048000 w 3048000"/>
              <a:gd name="connsiteY0" fmla="*/ 0 h 2339340"/>
              <a:gd name="connsiteX1" fmla="*/ 2522220 w 3048000"/>
              <a:gd name="connsiteY1" fmla="*/ 60960 h 2339340"/>
              <a:gd name="connsiteX2" fmla="*/ 2125980 w 3048000"/>
              <a:gd name="connsiteY2" fmla="*/ 266700 h 2339340"/>
              <a:gd name="connsiteX3" fmla="*/ 1859280 w 3048000"/>
              <a:gd name="connsiteY3" fmla="*/ 579120 h 2339340"/>
              <a:gd name="connsiteX4" fmla="*/ 1516380 w 3048000"/>
              <a:gd name="connsiteY4" fmla="*/ 1173480 h 2339340"/>
              <a:gd name="connsiteX5" fmla="*/ 1257300 w 3048000"/>
              <a:gd name="connsiteY5" fmla="*/ 1661160 h 2339340"/>
              <a:gd name="connsiteX6" fmla="*/ 960120 w 3048000"/>
              <a:gd name="connsiteY6" fmla="*/ 2042160 h 2339340"/>
              <a:gd name="connsiteX7" fmla="*/ 594360 w 3048000"/>
              <a:gd name="connsiteY7" fmla="*/ 2240280 h 2339340"/>
              <a:gd name="connsiteX8" fmla="*/ 0 w 3048000"/>
              <a:gd name="connsiteY8" fmla="*/ 2339340 h 233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339340">
                <a:moveTo>
                  <a:pt x="3048000" y="0"/>
                </a:moveTo>
                <a:cubicBezTo>
                  <a:pt x="2861945" y="8255"/>
                  <a:pt x="2675890" y="16510"/>
                  <a:pt x="2522220" y="60960"/>
                </a:cubicBezTo>
                <a:cubicBezTo>
                  <a:pt x="2368550" y="105410"/>
                  <a:pt x="2236470" y="180340"/>
                  <a:pt x="2125980" y="266700"/>
                </a:cubicBezTo>
                <a:cubicBezTo>
                  <a:pt x="2015490" y="353060"/>
                  <a:pt x="1960880" y="427990"/>
                  <a:pt x="1859280" y="579120"/>
                </a:cubicBezTo>
                <a:cubicBezTo>
                  <a:pt x="1757680" y="730250"/>
                  <a:pt x="1616710" y="993140"/>
                  <a:pt x="1516380" y="1173480"/>
                </a:cubicBezTo>
                <a:cubicBezTo>
                  <a:pt x="1416050" y="1353820"/>
                  <a:pt x="1350010" y="1516380"/>
                  <a:pt x="1257300" y="1661160"/>
                </a:cubicBezTo>
                <a:cubicBezTo>
                  <a:pt x="1164590" y="1805940"/>
                  <a:pt x="1070610" y="1945640"/>
                  <a:pt x="960120" y="2042160"/>
                </a:cubicBezTo>
                <a:cubicBezTo>
                  <a:pt x="849630" y="2138680"/>
                  <a:pt x="754380" y="2190750"/>
                  <a:pt x="594360" y="2240280"/>
                </a:cubicBezTo>
                <a:cubicBezTo>
                  <a:pt x="434340" y="2289810"/>
                  <a:pt x="217170" y="2314575"/>
                  <a:pt x="0" y="23393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Changing the parameters of the model has an impact on model </a:t>
            </a:r>
            <a:r>
              <a:rPr lang="en-US" sz="2000" dirty="0"/>
              <a:t>performance (aka accuracy</a:t>
            </a:r>
            <a:r>
              <a:rPr lang="en-US" sz="2000" dirty="0" smtClean="0"/>
              <a:t>) for </a:t>
            </a:r>
            <a:r>
              <a:rPr lang="en-US" sz="2000" dirty="0"/>
              <a:t>classification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627073" y="1790462"/>
            <a:ext cx="4152902" cy="2339341"/>
          </a:xfrm>
          <a:custGeom>
            <a:avLst/>
            <a:gdLst>
              <a:gd name="connsiteX0" fmla="*/ 3048000 w 3048000"/>
              <a:gd name="connsiteY0" fmla="*/ 0 h 2339340"/>
              <a:gd name="connsiteX1" fmla="*/ 2522220 w 3048000"/>
              <a:gd name="connsiteY1" fmla="*/ 60960 h 2339340"/>
              <a:gd name="connsiteX2" fmla="*/ 2125980 w 3048000"/>
              <a:gd name="connsiteY2" fmla="*/ 266700 h 2339340"/>
              <a:gd name="connsiteX3" fmla="*/ 1859280 w 3048000"/>
              <a:gd name="connsiteY3" fmla="*/ 579120 h 2339340"/>
              <a:gd name="connsiteX4" fmla="*/ 1516380 w 3048000"/>
              <a:gd name="connsiteY4" fmla="*/ 1173480 h 2339340"/>
              <a:gd name="connsiteX5" fmla="*/ 1257300 w 3048000"/>
              <a:gd name="connsiteY5" fmla="*/ 1661160 h 2339340"/>
              <a:gd name="connsiteX6" fmla="*/ 960120 w 3048000"/>
              <a:gd name="connsiteY6" fmla="*/ 2042160 h 2339340"/>
              <a:gd name="connsiteX7" fmla="*/ 594360 w 3048000"/>
              <a:gd name="connsiteY7" fmla="*/ 2240280 h 2339340"/>
              <a:gd name="connsiteX8" fmla="*/ 0 w 3048000"/>
              <a:gd name="connsiteY8" fmla="*/ 2339340 h 233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339340">
                <a:moveTo>
                  <a:pt x="3048000" y="0"/>
                </a:moveTo>
                <a:cubicBezTo>
                  <a:pt x="2861945" y="8255"/>
                  <a:pt x="2675890" y="16510"/>
                  <a:pt x="2522220" y="60960"/>
                </a:cubicBezTo>
                <a:cubicBezTo>
                  <a:pt x="2368550" y="105410"/>
                  <a:pt x="2236470" y="180340"/>
                  <a:pt x="2125980" y="266700"/>
                </a:cubicBezTo>
                <a:cubicBezTo>
                  <a:pt x="2015490" y="353060"/>
                  <a:pt x="1960880" y="427990"/>
                  <a:pt x="1859280" y="579120"/>
                </a:cubicBezTo>
                <a:cubicBezTo>
                  <a:pt x="1757680" y="730250"/>
                  <a:pt x="1616710" y="993140"/>
                  <a:pt x="1516380" y="1173480"/>
                </a:cubicBezTo>
                <a:cubicBezTo>
                  <a:pt x="1416050" y="1353820"/>
                  <a:pt x="1350010" y="1516380"/>
                  <a:pt x="1257300" y="1661160"/>
                </a:cubicBezTo>
                <a:cubicBezTo>
                  <a:pt x="1164590" y="1805940"/>
                  <a:pt x="1070610" y="1945640"/>
                  <a:pt x="960120" y="2042160"/>
                </a:cubicBezTo>
                <a:cubicBezTo>
                  <a:pt x="849630" y="2138680"/>
                  <a:pt x="754380" y="2190750"/>
                  <a:pt x="594360" y="2240280"/>
                </a:cubicBezTo>
                <a:cubicBezTo>
                  <a:pt x="434340" y="2289810"/>
                  <a:pt x="217170" y="2314575"/>
                  <a:pt x="0" y="23393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66801" y="1657350"/>
            <a:ext cx="0" cy="2438400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066801" y="4084320"/>
            <a:ext cx="5105399" cy="33100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798983" y="2673504"/>
            <a:ext cx="259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Probability of credit card fraudulent transaction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3276600" y="4248150"/>
            <a:ext cx="259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Frequency of credit card transactions per hour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688033" y="1581150"/>
            <a:ext cx="37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9933" y="3878818"/>
            <a:ext cx="37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Multiply 17"/>
          <p:cNvSpPr/>
          <p:nvPr/>
        </p:nvSpPr>
        <p:spPr>
          <a:xfrm>
            <a:off x="2960464" y="3931326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3203747" y="394335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4041947" y="394335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3584747" y="394335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3737147" y="160282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143000" y="1733550"/>
            <a:ext cx="4939246" cy="4452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y 24"/>
          <p:cNvSpPr/>
          <p:nvPr/>
        </p:nvSpPr>
        <p:spPr>
          <a:xfrm>
            <a:off x="5642147" y="160282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5184947" y="160282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4876800" y="160282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4727747" y="160282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3401" y="267474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876800" y="2686132"/>
                <a:ext cx="1886286" cy="49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3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3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35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686132"/>
                <a:ext cx="1886286" cy="490134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76200" y="4682096"/>
                <a:ext cx="7145887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With the 1</a:t>
                </a:r>
                <a:r>
                  <a:rPr lang="en-US" sz="1050" baseline="30000" dirty="0"/>
                  <a:t>st</a:t>
                </a:r>
                <a:r>
                  <a:rPr lang="en-US" sz="1050" dirty="0"/>
                  <a:t> value of 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050" dirty="0"/>
                  <a:t> all data points are classified as fraudulent transactions </a:t>
                </a:r>
                <a:r>
                  <a:rPr lang="en-US" sz="1050" dirty="0" smtClean="0"/>
                  <a:t>(probability </a:t>
                </a:r>
                <a:r>
                  <a:rPr lang="en-US" sz="1050" dirty="0"/>
                  <a:t>of fraudulent &gt; 0.5)</a:t>
                </a:r>
              </a:p>
              <a:p>
                <a:pPr lvl="0">
                  <a:defRPr/>
                </a:pPr>
                <a:r>
                  <a:rPr lang="en-US" sz="1050" dirty="0"/>
                  <a:t>With the 2nd value of 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050" dirty="0"/>
                  <a:t> the model does a better job at classifying the data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4682096"/>
                <a:ext cx="7145887" cy="41549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2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9 -0.00648 L 0.2169 -0.0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400" dirty="0"/>
              <a:t>Interpretation of logistic regression parameters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543051"/>
                <a:ext cx="4000500" cy="3491670"/>
              </a:xfrm>
            </p:spPr>
            <p:txBody>
              <a:bodyPr>
                <a:normAutofit/>
              </a:bodyPr>
              <a:lstStyle/>
              <a:p>
                <a:r>
                  <a:rPr lang="en-NZ" sz="2000" dirty="0" smtClean="0"/>
                  <a:t>In linear regression, the parameter </a:t>
                </a:r>
                <a14:m>
                  <m:oMath xmlns:m="http://schemas.openxmlformats.org/officeDocument/2006/math">
                    <m:r>
                      <a:rPr lang="en-NZ" sz="20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2000" b="0" i="1" baseline="-25000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sz="2000" dirty="0" smtClean="0"/>
                  <a:t>  represents the change in the response variable for a unit change in x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NZ" sz="2000" dirty="0" smtClean="0"/>
                  <a:t>In logistic regression, </a:t>
                </a:r>
                <a14:m>
                  <m:oMath xmlns:m="http://schemas.openxmlformats.org/officeDocument/2006/math">
                    <m:r>
                      <a:rPr lang="en-NZ" sz="20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2000" b="0" i="1" baseline="-25000" smtClean="0">
                        <a:latin typeface="Cambria Math"/>
                        <a:ea typeface="Cambria Math"/>
                      </a:rPr>
                      <m:t>1 </m:t>
                    </m:r>
                  </m:oMath>
                </a14:m>
                <a:r>
                  <a:rPr lang="en-NZ" sz="2000" dirty="0" smtClean="0"/>
                  <a:t>represents the change in the log-odds for a unit change in 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543051"/>
                <a:ext cx="4000500" cy="3491670"/>
              </a:xfrm>
              <a:blipFill>
                <a:blip r:embed="rId2"/>
                <a:stretch>
                  <a:fillRect l="-1370" t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9"/>
          <p:cNvSpPr>
            <a:spLocks noChangeShapeType="1"/>
          </p:cNvSpPr>
          <p:nvPr/>
        </p:nvSpPr>
        <p:spPr bwMode="auto">
          <a:xfrm flipH="1">
            <a:off x="4800600" y="1462323"/>
            <a:ext cx="0" cy="135434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Text Box 35"/>
          <p:cNvSpPr txBox="1">
            <a:spLocks noChangeArrowheads="1"/>
          </p:cNvSpPr>
          <p:nvPr/>
        </p:nvSpPr>
        <p:spPr bwMode="auto">
          <a:xfrm>
            <a:off x="4457701" y="1856725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6" name="Line 36"/>
          <p:cNvSpPr>
            <a:spLocks noChangeShapeType="1"/>
          </p:cNvSpPr>
          <p:nvPr/>
        </p:nvSpPr>
        <p:spPr bwMode="auto">
          <a:xfrm>
            <a:off x="4800600" y="2816666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6497241" y="2756838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8" name="Line 80"/>
          <p:cNvSpPr>
            <a:spLocks noChangeShapeType="1"/>
          </p:cNvSpPr>
          <p:nvPr/>
        </p:nvSpPr>
        <p:spPr bwMode="auto">
          <a:xfrm flipV="1">
            <a:off x="4800600" y="1447970"/>
            <a:ext cx="1963782" cy="83117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9" name="Multiply 8"/>
          <p:cNvSpPr/>
          <p:nvPr/>
        </p:nvSpPr>
        <p:spPr>
          <a:xfrm>
            <a:off x="4972050" y="171865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Multiply 9"/>
          <p:cNvSpPr/>
          <p:nvPr/>
        </p:nvSpPr>
        <p:spPr>
          <a:xfrm>
            <a:off x="4972050" y="2139494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Multiply 10"/>
          <p:cNvSpPr/>
          <p:nvPr/>
        </p:nvSpPr>
        <p:spPr>
          <a:xfrm>
            <a:off x="5257800" y="1739036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Multiply 11"/>
          <p:cNvSpPr/>
          <p:nvPr/>
        </p:nvSpPr>
        <p:spPr>
          <a:xfrm>
            <a:off x="6358923" y="1554352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Multiply 12"/>
          <p:cNvSpPr/>
          <p:nvPr/>
        </p:nvSpPr>
        <p:spPr>
          <a:xfrm>
            <a:off x="6343650" y="1252708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Multiply 13"/>
          <p:cNvSpPr/>
          <p:nvPr/>
        </p:nvSpPr>
        <p:spPr>
          <a:xfrm>
            <a:off x="5657850" y="183295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Multiply 14"/>
          <p:cNvSpPr/>
          <p:nvPr/>
        </p:nvSpPr>
        <p:spPr>
          <a:xfrm>
            <a:off x="6057900" y="1351945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Multiply 15"/>
          <p:cNvSpPr/>
          <p:nvPr/>
        </p:nvSpPr>
        <p:spPr>
          <a:xfrm>
            <a:off x="6000750" y="166150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Multiply 16"/>
          <p:cNvSpPr/>
          <p:nvPr/>
        </p:nvSpPr>
        <p:spPr>
          <a:xfrm>
            <a:off x="5086350" y="191392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Multiply 17"/>
          <p:cNvSpPr/>
          <p:nvPr/>
        </p:nvSpPr>
        <p:spPr>
          <a:xfrm>
            <a:off x="5429250" y="2045682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Multiply 18"/>
          <p:cNvSpPr/>
          <p:nvPr/>
        </p:nvSpPr>
        <p:spPr>
          <a:xfrm>
            <a:off x="5429250" y="179962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Multiply 19"/>
          <p:cNvSpPr/>
          <p:nvPr/>
        </p:nvSpPr>
        <p:spPr>
          <a:xfrm>
            <a:off x="6592931" y="1523395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Multiply 20"/>
          <p:cNvSpPr/>
          <p:nvPr/>
        </p:nvSpPr>
        <p:spPr>
          <a:xfrm>
            <a:off x="5715000" y="157102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Multiply 21"/>
          <p:cNvSpPr/>
          <p:nvPr/>
        </p:nvSpPr>
        <p:spPr>
          <a:xfrm>
            <a:off x="5772150" y="202822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Multiply 22"/>
          <p:cNvSpPr/>
          <p:nvPr/>
        </p:nvSpPr>
        <p:spPr>
          <a:xfrm>
            <a:off x="6172200" y="154720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Multiply 23"/>
          <p:cNvSpPr/>
          <p:nvPr/>
        </p:nvSpPr>
        <p:spPr>
          <a:xfrm>
            <a:off x="6115050" y="185677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77941" y="2223482"/>
                <a:ext cx="11755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</a:rPr>
                        <m:t>+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941" y="2223482"/>
                <a:ext cx="1175515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3138185"/>
            <a:ext cx="2350748" cy="156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Multiply 26"/>
          <p:cNvSpPr/>
          <p:nvPr/>
        </p:nvSpPr>
        <p:spPr>
          <a:xfrm>
            <a:off x="5086350" y="2253794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Multiply 27"/>
          <p:cNvSpPr/>
          <p:nvPr/>
        </p:nvSpPr>
        <p:spPr>
          <a:xfrm>
            <a:off x="5314950" y="43767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Multiply 29"/>
          <p:cNvSpPr/>
          <p:nvPr/>
        </p:nvSpPr>
        <p:spPr>
          <a:xfrm>
            <a:off x="5943600" y="31194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Multiply 30"/>
          <p:cNvSpPr/>
          <p:nvPr/>
        </p:nvSpPr>
        <p:spPr>
          <a:xfrm>
            <a:off x="5653134" y="3138185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Multiply 31"/>
          <p:cNvSpPr/>
          <p:nvPr/>
        </p:nvSpPr>
        <p:spPr>
          <a:xfrm>
            <a:off x="4972050" y="43767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Multiply 32"/>
          <p:cNvSpPr/>
          <p:nvPr/>
        </p:nvSpPr>
        <p:spPr>
          <a:xfrm>
            <a:off x="6172200" y="31194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Multiply 33"/>
          <p:cNvSpPr/>
          <p:nvPr/>
        </p:nvSpPr>
        <p:spPr>
          <a:xfrm>
            <a:off x="5086350" y="43767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998689" y="4677123"/>
                <a:ext cx="1655005" cy="357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NZ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NZ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900" i="1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NZ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9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NZ" sz="9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9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90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9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90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9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900" i="1" baseline="-2500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9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9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90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9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9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689" y="4677123"/>
                <a:ext cx="1655005" cy="357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26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-7620" y="86460"/>
                <a:ext cx="6858000" cy="642938"/>
              </a:xfrm>
            </p:spPr>
            <p:txBody>
              <a:bodyPr>
                <a:normAutofit/>
              </a:bodyPr>
              <a:lstStyle/>
              <a:p>
                <a:r>
                  <a:rPr lang="en-NZ" sz="2700" dirty="0"/>
                  <a:t>How do we estimate the optimal </a:t>
                </a:r>
                <a14:m>
                  <m:oMath xmlns:m="http://schemas.openxmlformats.org/officeDocument/2006/math">
                    <m:r>
                      <a:rPr lang="en-NZ" sz="27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270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27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NZ" sz="2700" i="1">
                        <a:latin typeface="Cambria Math"/>
                        <a:ea typeface="Cambria Math"/>
                      </a:rPr>
                      <m:t>𝑎𝑛𝑑</m:t>
                    </m:r>
                    <m:r>
                      <a:rPr lang="en-NZ" sz="27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NZ" sz="27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270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2700" i="1">
                        <a:latin typeface="Cambria Math"/>
                        <a:ea typeface="Cambria Math"/>
                      </a:rPr>
                      <m:t>?</m:t>
                    </m:r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7620" y="86460"/>
                <a:ext cx="6858000" cy="642938"/>
              </a:xfrm>
              <a:blipFill>
                <a:blip r:embed="rId4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5280" y="729398"/>
                <a:ext cx="6172200" cy="2438399"/>
              </a:xfrm>
            </p:spPr>
            <p:txBody>
              <a:bodyPr>
                <a:normAutofit/>
              </a:bodyPr>
              <a:lstStyle/>
              <a:p>
                <a:r>
                  <a:rPr lang="en-NZ" sz="1800" dirty="0" smtClean="0"/>
                  <a:t>We pick </a:t>
                </a:r>
                <a14:m>
                  <m:oMath xmlns:m="http://schemas.openxmlformats.org/officeDocument/2006/math">
                    <m:r>
                      <a:rPr lang="en-NZ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800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NZ" sz="1800" dirty="0"/>
                  <a:t> and </a:t>
                </a:r>
                <a14:m>
                  <m:oMath xmlns:m="http://schemas.openxmlformats.org/officeDocument/2006/math">
                    <m:r>
                      <a:rPr lang="en-NZ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800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NZ" sz="1800" dirty="0"/>
                  <a:t>to maximize the likelihood of the observed data</a:t>
                </a:r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100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en-NZ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100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1100" i="1" baseline="-2500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en-NZ" sz="11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1100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1100" i="1" baseline="-2500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NZ" sz="1100" i="1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NZ" sz="1100" i="1">
                            <a:latin typeface="Cambria Math"/>
                          </a:rPr>
                          <m:t>𝑦</m:t>
                        </m:r>
                        <m:r>
                          <a:rPr lang="en-NZ" sz="1100" i="1" baseline="-25000">
                            <a:latin typeface="Cambria Math"/>
                          </a:rPr>
                          <m:t>1</m:t>
                        </m:r>
                        <m:r>
                          <a:rPr lang="en-NZ" sz="1100" i="1">
                            <a:latin typeface="Cambria Math"/>
                          </a:rPr>
                          <m:t>=1</m:t>
                        </m:r>
                      </m:sub>
                      <m:sup/>
                      <m:e>
                        <m:r>
                          <a:rPr lang="en-NZ" sz="1100" i="1">
                            <a:latin typeface="Cambria Math"/>
                          </a:rPr>
                          <m:t>𝑝</m:t>
                        </m:r>
                        <m:r>
                          <a:rPr lang="en-NZ" sz="11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NZ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sz="1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NZ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NZ" sz="1100" i="1">
                            <a:latin typeface="Cambria Math"/>
                          </a:rPr>
                          <m:t>)∙</m:t>
                        </m:r>
                      </m:e>
                    </m:nary>
                    <m:nary>
                      <m:naryPr>
                        <m:chr m:val="∏"/>
                        <m:supHide m:val="on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NZ" sz="1100" i="1">
                            <a:latin typeface="Cambria Math"/>
                          </a:rPr>
                          <m:t>𝑦</m:t>
                        </m:r>
                        <m:r>
                          <a:rPr lang="en-NZ" sz="1100" i="1" baseline="-25000">
                            <a:latin typeface="Cambria Math"/>
                          </a:rPr>
                          <m:t>1</m:t>
                        </m:r>
                        <m:r>
                          <a:rPr lang="en-NZ" sz="1100" i="1">
                            <a:latin typeface="Cambria Math"/>
                          </a:rPr>
                          <m:t>=0</m:t>
                        </m:r>
                      </m:sub>
                      <m:sup/>
                      <m:e>
                        <m:r>
                          <a:rPr lang="en-NZ" sz="1100" i="1">
                            <a:latin typeface="Cambria Math"/>
                          </a:rPr>
                          <m:t>(1−</m:t>
                        </m:r>
                        <m:r>
                          <a:rPr lang="en-NZ" sz="11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NZ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NZ" sz="110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100" i="1" baseline="-2500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NZ" sz="11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1100" dirty="0"/>
              </a:p>
              <a:p>
                <a:pPr lvl="1"/>
                <a:endParaRPr lang="en-NZ" sz="1600" dirty="0" smtClean="0"/>
              </a:p>
              <a:p>
                <a:r>
                  <a:rPr lang="en-NZ" sz="1800" dirty="0"/>
                  <a:t>T</a:t>
                </a:r>
                <a:r>
                  <a:rPr lang="en-NZ" sz="1800" dirty="0" smtClean="0"/>
                  <a:t>he likelihood gives the probability of the observed class assignments (0s and 1s) in the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0" y="729398"/>
                <a:ext cx="6172200" cy="2438399"/>
              </a:xfrm>
              <a:blipFill>
                <a:blip r:embed="rId5"/>
                <a:stretch>
                  <a:fillRect l="-592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01466" y="1200150"/>
                <a:ext cx="1650388" cy="56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sz="1100" i="1">
                              <a:latin typeface="Cambria Math"/>
                            </a:rPr>
                            <m:t>𝑖</m:t>
                          </m:r>
                          <m:r>
                            <a:rPr lang="en-NZ" sz="11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sz="11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NZ" sz="1100" i="1">
                              <a:latin typeface="Cambria Math"/>
                            </a:rPr>
                            <m:t>𝑖</m:t>
                          </m:r>
                          <m:r>
                            <a:rPr lang="en-NZ" sz="1100" i="1">
                              <a:latin typeface="Cambria Math"/>
                            </a:rPr>
                            <m:t>=1∙2∙3∙4=24</m:t>
                          </m:r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66" y="1200150"/>
                <a:ext cx="1650388" cy="567528"/>
              </a:xfrm>
              <a:prstGeom prst="rect">
                <a:avLst/>
              </a:prstGeom>
              <a:blipFill>
                <a:blip r:embed="rId6"/>
                <a:stretch>
                  <a:fillRect l="-25461" t="-90323" b="-14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9513" y="2495549"/>
            <a:ext cx="4486487" cy="25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00451" y="2286000"/>
                <a:ext cx="2786019" cy="663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NZ" sz="13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NZ" sz="135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NZ" sz="135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sz="13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sz="13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sz="13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NZ" sz="13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NZ" sz="13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  <m:r>
                                      <m:rPr>
                                        <m:brk m:alnAt="7"/>
                                      </m:r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sz="135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sz="13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NZ" sz="13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51" y="2286000"/>
                <a:ext cx="2786019" cy="663258"/>
              </a:xfrm>
              <a:prstGeom prst="rect">
                <a:avLst/>
              </a:prstGeom>
              <a:blipFill>
                <a:blip r:embed="rId4"/>
                <a:stretch>
                  <a:fillRect b="-1559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GB" altLang="en-US" sz="2400" dirty="0" smtClean="0"/>
              <a:t>Assessing how good is the logistic regression model: the logistic regression 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11" y="2426173"/>
            <a:ext cx="2914650" cy="2171700"/>
          </a:xfrm>
        </p:spPr>
        <p:txBody>
          <a:bodyPr rtlCol="0">
            <a:normAutofit fontScale="62500" lnSpcReduction="20000"/>
          </a:bodyPr>
          <a:lstStyle/>
          <a:p>
            <a:pPr>
              <a:defRPr/>
            </a:pPr>
            <a:r>
              <a:rPr lang="en-GB" sz="2100" dirty="0" smtClean="0"/>
              <a:t>Logistic </a:t>
            </a:r>
            <a:r>
              <a:rPr lang="en-GB" sz="2100" dirty="0"/>
              <a:t>regression </a:t>
            </a:r>
            <a:r>
              <a:rPr lang="en-GB" sz="2100" dirty="0" smtClean="0"/>
              <a:t>uses a different cost function: the </a:t>
            </a:r>
            <a:r>
              <a:rPr lang="en-GB" sz="2100" dirty="0"/>
              <a:t>Log-likelihood cost function</a:t>
            </a:r>
          </a:p>
          <a:p>
            <a:pPr lvl="1">
              <a:defRPr/>
            </a:pPr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Analogous to the residual sum of squares in multiple regression</a:t>
            </a:r>
          </a:p>
          <a:p>
            <a:pPr lvl="1">
              <a:defRPr/>
            </a:pPr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It is an indicator of how much unexplained information there is after the model has been fitted</a:t>
            </a:r>
          </a:p>
          <a:p>
            <a:pPr lvl="1">
              <a:defRPr/>
            </a:pPr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Large values indicate poorly fitting statistical 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145" y="1560035"/>
            <a:ext cx="339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Linear regression cost function: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00" y="1524967"/>
            <a:ext cx="3164967" cy="4886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30397" y="2265520"/>
            <a:ext cx="1885950" cy="3062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4240854" y="2725960"/>
            <a:ext cx="2123405" cy="345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187417" y="3343056"/>
            <a:ext cx="3583" cy="123038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77291" y="4511077"/>
            <a:ext cx="184250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21" y="4584567"/>
            <a:ext cx="394202" cy="17785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012504" y="4425556"/>
            <a:ext cx="0" cy="17145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8204" y="4557668"/>
            <a:ext cx="285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57650" y="4530794"/>
            <a:ext cx="285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</a:t>
            </a:r>
          </a:p>
        </p:txBody>
      </p:sp>
      <p:sp>
        <p:nvSpPr>
          <p:cNvPr id="17" name="Arc 16"/>
          <p:cNvSpPr/>
          <p:nvPr/>
        </p:nvSpPr>
        <p:spPr>
          <a:xfrm rot="10800000">
            <a:off x="4190255" y="2437334"/>
            <a:ext cx="3696445" cy="1951069"/>
          </a:xfrm>
          <a:prstGeom prst="arc">
            <a:avLst>
              <a:gd name="adj1" fmla="val 16411896"/>
              <a:gd name="adj2" fmla="val 21446177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Arc 17"/>
          <p:cNvSpPr/>
          <p:nvPr/>
        </p:nvSpPr>
        <p:spPr>
          <a:xfrm rot="5966834">
            <a:off x="3114956" y="1582124"/>
            <a:ext cx="2589661" cy="3102586"/>
          </a:xfrm>
          <a:prstGeom prst="arc">
            <a:avLst>
              <a:gd name="adj1" fmla="val 16411896"/>
              <a:gd name="adj2" fmla="val 2144617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13982" y="3422871"/>
                <a:ext cx="53937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NZ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82" y="3422871"/>
                <a:ext cx="539378" cy="300082"/>
              </a:xfrm>
              <a:prstGeom prst="rect">
                <a:avLst/>
              </a:prstGeom>
              <a:blipFill rotWithShape="1">
                <a:blip r:embed="rId7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3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	Making predictions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NZ" sz="1800" dirty="0"/>
                  <a:t>Once </a:t>
                </a:r>
                <a:r>
                  <a:rPr lang="en-NZ" sz="1800" dirty="0" smtClean="0"/>
                  <a:t>gradient descent has estimated the optimal </a:t>
                </a:r>
                <a14:m>
                  <m:oMath xmlns:m="http://schemas.openxmlformats.org/officeDocument/2006/math">
                    <m:r>
                      <a:rPr lang="en-NZ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800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sz="1800" baseline="-25000" dirty="0"/>
                  <a:t> </a:t>
                </a:r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r>
                      <a:rPr lang="en-NZ" sz="1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1800" baseline="-25000" dirty="0"/>
                  <a:t>1 </a:t>
                </a:r>
                <a:r>
                  <a:rPr lang="en-US" sz="1800" dirty="0" smtClean="0"/>
                  <a:t>for our logistic regression model, the model can carry out predictions</a:t>
                </a:r>
                <a:endParaRPr lang="en-US" sz="1800" dirty="0"/>
              </a:p>
              <a:p>
                <a:r>
                  <a:rPr lang="en-NZ" sz="1800" dirty="0"/>
                  <a:t>What is </a:t>
                </a:r>
                <a:r>
                  <a:rPr lang="en-NZ" sz="1800" dirty="0" smtClean="0"/>
                  <a:t>the </a:t>
                </a:r>
                <a:r>
                  <a:rPr lang="en-NZ" sz="1800" dirty="0"/>
                  <a:t>model estimated probability of default for someone with a negative credit card balance of $1000 or $</a:t>
                </a:r>
                <a:r>
                  <a:rPr lang="en-NZ" sz="1800" dirty="0" smtClean="0"/>
                  <a:t>2000 given a model with the following optimal parameters: </a:t>
                </a:r>
                <a14:m>
                  <m:oMath xmlns:m="http://schemas.openxmlformats.org/officeDocument/2006/math">
                    <m:r>
                      <a:rPr lang="en-NZ" sz="16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60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600" i="1">
                        <a:latin typeface="Cambria Math"/>
                        <a:ea typeface="Cambria Math"/>
                      </a:rPr>
                      <m:t>=−10.65, </m:t>
                    </m:r>
                    <m:r>
                      <a:rPr lang="en-NZ" sz="16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60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600" i="1">
                        <a:latin typeface="Cambria Math"/>
                        <a:ea typeface="Cambria Math"/>
                      </a:rPr>
                      <m:t>=0.0055</m:t>
                    </m:r>
                  </m:oMath>
                </a14:m>
                <a:endParaRPr lang="en-NZ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NZ" sz="135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135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sz="135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−(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NZ" sz="1350" i="1">
                        <a:latin typeface="Cambria Math"/>
                      </a:rPr>
                      <m:t>→ </m:t>
                    </m:r>
                    <m:r>
                      <a:rPr lang="en-NZ" sz="135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</a:rPr>
                          <m:t>1000</m:t>
                        </m:r>
                      </m:e>
                    </m:d>
                    <m:r>
                      <a:rPr lang="en-NZ" sz="135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135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sz="135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350" i="1">
                                <a:latin typeface="Cambria Math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∙1000)</m:t>
                            </m:r>
                          </m:sup>
                        </m:sSup>
                      </m:den>
                    </m:f>
                    <m:r>
                      <a:rPr lang="en-NZ" sz="1350">
                        <a:latin typeface="Cambria Math"/>
                      </a:rPr>
                      <m:t>=0.006</m:t>
                    </m:r>
                  </m:oMath>
                </a14:m>
                <a:endParaRPr lang="en-NZ" sz="135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NZ" sz="135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135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sz="135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−(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NZ" sz="1350" i="1">
                        <a:latin typeface="Cambria Math"/>
                      </a:rPr>
                      <m:t>→ </m:t>
                    </m:r>
                    <m:r>
                      <a:rPr lang="en-NZ" sz="135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</a:rPr>
                          <m:t>2000</m:t>
                        </m:r>
                      </m:e>
                    </m:d>
                    <m:r>
                      <a:rPr lang="en-NZ" sz="135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135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sz="135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−(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∙1000)</m:t>
                            </m:r>
                          </m:sup>
                        </m:sSup>
                      </m:den>
                    </m:f>
                    <m:r>
                      <a:rPr lang="en-NZ" sz="1350">
                        <a:latin typeface="Cambria Math"/>
                      </a:rPr>
                      <m:t>=0.</m:t>
                    </m:r>
                  </m:oMath>
                </a14:m>
                <a:r>
                  <a:rPr lang="en-NZ" sz="1350" dirty="0"/>
                  <a:t>586</a:t>
                </a:r>
              </a:p>
              <a:p>
                <a:pPr lvl="1"/>
                <a:endParaRPr lang="en-NZ" sz="1350" dirty="0"/>
              </a:p>
              <a:p>
                <a:endParaRPr lang="en-NZ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2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0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" y="797422"/>
            <a:ext cx="6743700" cy="642938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Logistic regression with several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85950"/>
                <a:ext cx="6286500" cy="1600200"/>
              </a:xfrm>
            </p:spPr>
            <p:txBody>
              <a:bodyPr>
                <a:normAutofit/>
              </a:bodyPr>
              <a:lstStyle/>
              <a:p>
                <a:r>
                  <a:rPr lang="en-NZ" b="0" dirty="0" smtClean="0">
                    <a:latin typeface="Cambria Math" panose="02040503050406030204" pitchFamily="18" charset="0"/>
                  </a:rPr>
                  <a:t>Analogous to multivariate linear regression</a:t>
                </a:r>
              </a:p>
              <a:p>
                <a:endParaRPr lang="en-NZ" b="0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NZ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NZ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NZ" i="1">
                        <a:latin typeface="Cambria Math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N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b="0" i="1" smtClean="0">
                                    <a:latin typeface="Cambria Math"/>
                                  </a:rPr>
                                  <m:t>−(</m:t>
                                </m:r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NZ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N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NZ" i="1">
                                <a:latin typeface="Cambria Math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N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N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NZ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NZ" dirty="0" smtClean="0"/>
              </a:p>
              <a:p>
                <a:endParaRPr lang="en-NZ" dirty="0" smtClean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85950"/>
                <a:ext cx="6286500" cy="1600200"/>
              </a:xfrm>
              <a:blipFill>
                <a:blip r:embed="rId2"/>
                <a:stretch>
                  <a:fillRect l="-1260" t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1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000" dirty="0" smtClean="0"/>
              <a:t>I emphasized again the importance of realizing the probabilistic interpretation of Logistic regression</a:t>
            </a:r>
            <a:endParaRPr lang="en-US" sz="2000" dirty="0"/>
          </a:p>
        </p:txBody>
      </p:sp>
      <p:pic>
        <p:nvPicPr>
          <p:cNvPr id="4" name="Picture 2" descr="https://upload.wikimedia.org/wikipedia/commons/6/6d/Exam_pass_logistic_curve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4901" r="2665" b="2452"/>
          <a:stretch/>
        </p:blipFill>
        <p:spPr bwMode="auto">
          <a:xfrm>
            <a:off x="1612772" y="1657350"/>
            <a:ext cx="3829051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43550" y="3943351"/>
            <a:ext cx="1314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By Michaelg2015 (Own work) [CC BY-SA 4.0 (http://creativecommons.org/licenses/by-sa/4.0)],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46322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Where are we at?</a:t>
            </a:r>
            <a:endParaRPr lang="en-US" dirty="0"/>
          </a:p>
        </p:txBody>
      </p:sp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148093" y="1714500"/>
            <a:ext cx="6547899" cy="257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28713" y="2114550"/>
            <a:ext cx="1943100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335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64512" y="2540746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2803" y="1203499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81156" y="1314450"/>
            <a:ext cx="0" cy="127134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89548" y="2506712"/>
            <a:ext cx="13107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" y="117011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libri"/>
              </a:rPr>
              <a:t>In Logistic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regression 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the decision Boundary represents the 50% probability of assignment to either class in a binary classification problem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0065" y="2216517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3982" y="2508667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5052" y="1926836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48969" y="2218986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5396" y="1634852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9314" y="1927001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16200000">
            <a:off x="1180562" y="2075943"/>
            <a:ext cx="78918" cy="873815"/>
            <a:chOff x="1144375" y="1474952"/>
            <a:chExt cx="105224" cy="1165087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825468" y="1445487"/>
            <a:ext cx="1060482" cy="1069114"/>
            <a:chOff x="1122116" y="1015119"/>
            <a:chExt cx="1413976" cy="1425485"/>
          </a:xfrm>
        </p:grpSpPr>
        <p:sp>
          <p:nvSpPr>
            <p:cNvPr id="20" name="Oval 19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Cross 28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Cross 29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Cross 30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Cross 32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Cross 33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Cross 34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Cross 35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Cross 36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78725" y="2552310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1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68484" y="2552374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2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74740" y="2552374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3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4360" y="2101816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1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2322" y="1778761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2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3291" y="1505383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3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Connector 46"/>
          <p:cNvCxnSpPr>
            <a:stCxn id="43" idx="3"/>
          </p:cNvCxnSpPr>
          <p:nvPr/>
        </p:nvCxnSpPr>
        <p:spPr>
          <a:xfrm>
            <a:off x="758996" y="1643883"/>
            <a:ext cx="897934" cy="86283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56929" y="1501761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29" y="1501761"/>
                <a:ext cx="644472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57201" y="2514600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514600"/>
                <a:ext cx="64447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14800" y="1626582"/>
                <a:ext cx="916148" cy="640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626582"/>
                <a:ext cx="916148" cy="640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560747" y="1625234"/>
                <a:ext cx="839397" cy="641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NZ" sz="1350" i="1" baseline="-2500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NZ" sz="1350" i="1" baseline="-2500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747" y="1625234"/>
                <a:ext cx="839397" cy="6417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1598629" y="2237601"/>
            <a:ext cx="16322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>
                <a:solidFill>
                  <a:srgbClr val="00B050"/>
                </a:solidFill>
              </a:rPr>
              <a:t>Decision boundary</a:t>
            </a:r>
            <a:endParaRPr lang="en-US" sz="1350" dirty="0">
              <a:solidFill>
                <a:srgbClr val="00B05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14801" y="929465"/>
            <a:ext cx="127081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Optimal Parameters of the model</a:t>
            </a:r>
            <a:endParaRPr lang="en-US" sz="1350" dirty="0"/>
          </a:p>
        </p:txBody>
      </p:sp>
      <p:sp>
        <p:nvSpPr>
          <p:cNvPr id="60" name="TextBox 59"/>
          <p:cNvSpPr txBox="1"/>
          <p:nvPr/>
        </p:nvSpPr>
        <p:spPr>
          <a:xfrm>
            <a:off x="5785667" y="941247"/>
            <a:ext cx="1085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Feature vector</a:t>
            </a:r>
            <a:endParaRPr lang="en-US" sz="1350" dirty="0"/>
          </a:p>
        </p:txBody>
      </p:sp>
      <p:pic>
        <p:nvPicPr>
          <p:cNvPr id="62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47" y="2914650"/>
            <a:ext cx="1871112" cy="12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93" y="3056303"/>
            <a:ext cx="291249" cy="172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54543" y="2963861"/>
                <a:ext cx="5062970" cy="1343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NZ" sz="1050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050" i="1" baseline="3000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</a:rPr>
                                    <m:t>−(</m:t>
                                  </m:r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−(−3+2+1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05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NZ" sz="1050" dirty="0">
                  <a:ea typeface="Cambria Math"/>
                </a:endParaRPr>
              </a:p>
              <a:p>
                <a:endParaRPr lang="en-NZ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𝟑</m:t>
                          </m:r>
                          <m:r>
                            <a:rPr lang="en-NZ" sz="105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𝟐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050" i="1" baseline="3000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</a:rPr>
                                    <m:t>−(</m:t>
                                  </m:r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−(−3+3+2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05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NZ" sz="1050" dirty="0">
                  <a:ea typeface="Cambria Math"/>
                </a:endParaRPr>
              </a:p>
              <a:p>
                <a:endParaRPr lang="en-NZ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b="1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  <m:r>
                            <a:rPr lang="en-NZ" sz="1050" b="1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b="1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050" i="1" baseline="3000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</a:rPr>
                                    <m:t>−(</m:t>
                                  </m:r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−(−3+1+1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050" i="1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−1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NZ" sz="1050" dirty="0">
                  <a:solidFill>
                    <a:srgbClr val="FF0000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543" y="2963861"/>
                <a:ext cx="5062970" cy="13438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V="1">
            <a:off x="5829300" y="4176006"/>
            <a:ext cx="0" cy="22454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6115050" y="4171950"/>
            <a:ext cx="0" cy="2245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657850" y="4171950"/>
            <a:ext cx="0" cy="224544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3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547" y="851779"/>
            <a:ext cx="630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Non-linear decision boundaries can be achieved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in logistic regression using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higher order polynomials: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5839" y="3486150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452" y="2464505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03946" y="2696899"/>
            <a:ext cx="0" cy="158935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28601" y="3519167"/>
            <a:ext cx="15139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82157" y="2809478"/>
            <a:ext cx="1360522" cy="1372406"/>
            <a:chOff x="812855" y="1212320"/>
            <a:chExt cx="1814029" cy="1829875"/>
          </a:xfrm>
        </p:grpSpPr>
        <p:sp>
          <p:nvSpPr>
            <p:cNvPr id="19" name="Oval 18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524000" y="241935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Cross 28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Cross 29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Cross 30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Cross 31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045415" y="211351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848801" y="241831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Cross 36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Cross 37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321656" y="3506964"/>
            <a:ext cx="205705" cy="2192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825" dirty="0">
                <a:solidFill>
                  <a:prstClr val="black"/>
                </a:solidFill>
                <a:latin typeface="Calibri"/>
              </a:rPr>
              <a:t>1</a:t>
            </a:r>
            <a:endParaRPr lang="en-US" sz="825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rot="16200000">
            <a:off x="1385954" y="3513068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>
            <a:off x="534174" y="3514481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724" y="3519376"/>
            <a:ext cx="306617" cy="2192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825" dirty="0">
                <a:solidFill>
                  <a:prstClr val="black"/>
                </a:solidFill>
                <a:latin typeface="Calibri"/>
              </a:rPr>
              <a:t>-1</a:t>
            </a:r>
            <a:endParaRPr lang="en-US" sz="825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4649" y="3837025"/>
            <a:ext cx="306617" cy="2192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825" dirty="0">
                <a:solidFill>
                  <a:prstClr val="black"/>
                </a:solidFill>
                <a:latin typeface="Calibri"/>
              </a:rPr>
              <a:t>-1</a:t>
            </a:r>
            <a:endParaRPr lang="en-US" sz="825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8" name="Straight Arrow Connector 47"/>
          <p:cNvCxnSpPr>
            <a:endCxn id="52" idx="4"/>
          </p:cNvCxnSpPr>
          <p:nvPr/>
        </p:nvCxnSpPr>
        <p:spPr>
          <a:xfrm>
            <a:off x="981554" y="3869347"/>
            <a:ext cx="7878" cy="996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71017" y="3094075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14189" y="2997052"/>
            <a:ext cx="205705" cy="2192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825" dirty="0">
                <a:solidFill>
                  <a:prstClr val="black"/>
                </a:solidFill>
                <a:latin typeface="Calibri"/>
              </a:rPr>
              <a:t>1</a:t>
            </a:r>
            <a:endParaRPr lang="en-US" sz="825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586916" y="3115376"/>
            <a:ext cx="805033" cy="7639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406151" y="2568355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51" y="2568355"/>
                <a:ext cx="644472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10155" y="3486150"/>
                <a:ext cx="63401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b="1" i="1">
                          <a:solidFill>
                            <a:srgbClr val="0070C0"/>
                          </a:solidFill>
                          <a:latin typeface="Cambria Math"/>
                        </a:rPr>
                        <m:t>𝒚</m:t>
                      </m:r>
                      <m:r>
                        <a:rPr lang="en-NZ" sz="1350" b="1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NZ" sz="1350" b="1" i="1">
                          <a:solidFill>
                            <a:srgbClr val="0070C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135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5" y="3486150"/>
                <a:ext cx="634011" cy="30008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57451" y="2952755"/>
                <a:ext cx="4073423" cy="63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latin typeface="Cambria Math"/>
                        </a:rPr>
                        <m:t>h</m:t>
                      </m:r>
                      <m:r>
                        <a:rPr lang="en-NZ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d>
                      <m:r>
                        <a:rPr lang="en-NZ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/>
                                    </a:rPr>
                                    <m:t>−(</m:t>
                                  </m:r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NZ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NZ" i="1" baseline="-2500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NZ" i="1" baseline="-2500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451" y="2952755"/>
                <a:ext cx="4073423" cy="637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2546" y="1732096"/>
            <a:ext cx="63640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NZ" sz="2100" dirty="0">
                <a:latin typeface="Cambria Math" panose="02040503050406030204" pitchFamily="18" charset="0"/>
              </a:rPr>
              <a:t>Again, analogous to multivariate linear regression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73494" y="294577"/>
            <a:ext cx="606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What happens with data sets that are not linearly separable?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933299" y="2606472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59545" y="1992343"/>
            <a:ext cx="7074" cy="126520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7267" y="2730501"/>
            <a:ext cx="129649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ross 57"/>
          <p:cNvSpPr/>
          <p:nvPr/>
        </p:nvSpPr>
        <p:spPr>
          <a:xfrm rot="2734294">
            <a:off x="772064" y="2351394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Cross 58"/>
          <p:cNvSpPr/>
          <p:nvPr/>
        </p:nvSpPr>
        <p:spPr>
          <a:xfrm rot="2734294">
            <a:off x="886364" y="2465694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Cross 59"/>
          <p:cNvSpPr/>
          <p:nvPr/>
        </p:nvSpPr>
        <p:spPr>
          <a:xfrm rot="2734294">
            <a:off x="1000664" y="2579994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Cross 60"/>
          <p:cNvSpPr/>
          <p:nvPr/>
        </p:nvSpPr>
        <p:spPr>
          <a:xfrm rot="2734294">
            <a:off x="1032331" y="2384075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Cross 61"/>
          <p:cNvSpPr/>
          <p:nvPr/>
        </p:nvSpPr>
        <p:spPr>
          <a:xfrm rot="2734294">
            <a:off x="919044" y="2232839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Cross 63"/>
          <p:cNvSpPr/>
          <p:nvPr/>
        </p:nvSpPr>
        <p:spPr>
          <a:xfrm rot="2734294">
            <a:off x="1154848" y="2485612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Cross 64"/>
          <p:cNvSpPr/>
          <p:nvPr/>
        </p:nvSpPr>
        <p:spPr>
          <a:xfrm rot="2734294">
            <a:off x="608826" y="2438481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Cross 65"/>
          <p:cNvSpPr/>
          <p:nvPr/>
        </p:nvSpPr>
        <p:spPr>
          <a:xfrm rot="2734294">
            <a:off x="723126" y="2552781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Cross 66"/>
          <p:cNvSpPr/>
          <p:nvPr/>
        </p:nvSpPr>
        <p:spPr>
          <a:xfrm rot="2734294">
            <a:off x="766161" y="2503680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Cross 67"/>
          <p:cNvSpPr/>
          <p:nvPr/>
        </p:nvSpPr>
        <p:spPr>
          <a:xfrm rot="2734294">
            <a:off x="420110" y="2307924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Cross 68"/>
          <p:cNvSpPr/>
          <p:nvPr/>
        </p:nvSpPr>
        <p:spPr>
          <a:xfrm rot="2734294">
            <a:off x="445588" y="2471162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Cross 69"/>
          <p:cNvSpPr/>
          <p:nvPr/>
        </p:nvSpPr>
        <p:spPr>
          <a:xfrm rot="2734294">
            <a:off x="583348" y="2275242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Cross 70"/>
          <p:cNvSpPr/>
          <p:nvPr/>
        </p:nvSpPr>
        <p:spPr>
          <a:xfrm rot="2734294">
            <a:off x="1081960" y="2722705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Cross 71"/>
          <p:cNvSpPr/>
          <p:nvPr/>
        </p:nvSpPr>
        <p:spPr>
          <a:xfrm rot="2734294">
            <a:off x="1019436" y="213494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Cross 72"/>
          <p:cNvSpPr/>
          <p:nvPr/>
        </p:nvSpPr>
        <p:spPr>
          <a:xfrm rot="2734294">
            <a:off x="974068" y="244516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Cross 73"/>
          <p:cNvSpPr/>
          <p:nvPr/>
        </p:nvSpPr>
        <p:spPr>
          <a:xfrm rot="2734294">
            <a:off x="1088368" y="255946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Cross 74"/>
          <p:cNvSpPr/>
          <p:nvPr/>
        </p:nvSpPr>
        <p:spPr>
          <a:xfrm rot="2734294">
            <a:off x="1202668" y="267376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Cross 75"/>
          <p:cNvSpPr/>
          <p:nvPr/>
        </p:nvSpPr>
        <p:spPr>
          <a:xfrm rot="2734294">
            <a:off x="841059" y="206699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1422799" y="207260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1696255" y="219379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1337124" y="233218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1521790" y="204309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1173888" y="301598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14700" y="3038611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346640" y="1842972"/>
            <a:ext cx="1106825" cy="1075379"/>
          </a:xfrm>
          <a:custGeom>
            <a:avLst/>
            <a:gdLst>
              <a:gd name="connsiteX0" fmla="*/ 731414 w 1475766"/>
              <a:gd name="connsiteY0" fmla="*/ 71083 h 1433838"/>
              <a:gd name="connsiteX1" fmla="*/ 569489 w 1475766"/>
              <a:gd name="connsiteY1" fmla="*/ 471133 h 1433838"/>
              <a:gd name="connsiteX2" fmla="*/ 198014 w 1475766"/>
              <a:gd name="connsiteY2" fmla="*/ 509233 h 1433838"/>
              <a:gd name="connsiteX3" fmla="*/ 7514 w 1475766"/>
              <a:gd name="connsiteY3" fmla="*/ 680683 h 1433838"/>
              <a:gd name="connsiteX4" fmla="*/ 102764 w 1475766"/>
              <a:gd name="connsiteY4" fmla="*/ 1080733 h 1433838"/>
              <a:gd name="connsiteX5" fmla="*/ 674264 w 1475766"/>
              <a:gd name="connsiteY5" fmla="*/ 1137883 h 1433838"/>
              <a:gd name="connsiteX6" fmla="*/ 1083839 w 1475766"/>
              <a:gd name="connsiteY6" fmla="*/ 1433158 h 1433838"/>
              <a:gd name="connsiteX7" fmla="*/ 1474364 w 1475766"/>
              <a:gd name="connsiteY7" fmla="*/ 1204558 h 1433838"/>
              <a:gd name="connsiteX8" fmla="*/ 1207664 w 1475766"/>
              <a:gd name="connsiteY8" fmla="*/ 756883 h 1433838"/>
              <a:gd name="connsiteX9" fmla="*/ 1026689 w 1475766"/>
              <a:gd name="connsiteY9" fmla="*/ 633058 h 1433838"/>
              <a:gd name="connsiteX10" fmla="*/ 1283864 w 1475766"/>
              <a:gd name="connsiteY10" fmla="*/ 347308 h 1433838"/>
              <a:gd name="connsiteX11" fmla="*/ 979064 w 1475766"/>
              <a:gd name="connsiteY11" fmla="*/ 23458 h 1433838"/>
              <a:gd name="connsiteX12" fmla="*/ 731414 w 1475766"/>
              <a:gd name="connsiteY12" fmla="*/ 71083 h 143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5766" h="1433838">
                <a:moveTo>
                  <a:pt x="731414" y="71083"/>
                </a:moveTo>
                <a:cubicBezTo>
                  <a:pt x="663152" y="145695"/>
                  <a:pt x="658389" y="398108"/>
                  <a:pt x="569489" y="471133"/>
                </a:cubicBezTo>
                <a:cubicBezTo>
                  <a:pt x="480589" y="544158"/>
                  <a:pt x="291676" y="474308"/>
                  <a:pt x="198014" y="509233"/>
                </a:cubicBezTo>
                <a:cubicBezTo>
                  <a:pt x="104352" y="544158"/>
                  <a:pt x="23389" y="585433"/>
                  <a:pt x="7514" y="680683"/>
                </a:cubicBezTo>
                <a:cubicBezTo>
                  <a:pt x="-8361" y="775933"/>
                  <a:pt x="-8361" y="1004533"/>
                  <a:pt x="102764" y="1080733"/>
                </a:cubicBezTo>
                <a:cubicBezTo>
                  <a:pt x="213889" y="1156933"/>
                  <a:pt x="510752" y="1079146"/>
                  <a:pt x="674264" y="1137883"/>
                </a:cubicBezTo>
                <a:cubicBezTo>
                  <a:pt x="837776" y="1196620"/>
                  <a:pt x="950489" y="1422046"/>
                  <a:pt x="1083839" y="1433158"/>
                </a:cubicBezTo>
                <a:cubicBezTo>
                  <a:pt x="1217189" y="1444271"/>
                  <a:pt x="1453727" y="1317270"/>
                  <a:pt x="1474364" y="1204558"/>
                </a:cubicBezTo>
                <a:cubicBezTo>
                  <a:pt x="1495001" y="1091846"/>
                  <a:pt x="1282276" y="852133"/>
                  <a:pt x="1207664" y="756883"/>
                </a:cubicBezTo>
                <a:cubicBezTo>
                  <a:pt x="1133052" y="661633"/>
                  <a:pt x="1013989" y="701321"/>
                  <a:pt x="1026689" y="633058"/>
                </a:cubicBezTo>
                <a:cubicBezTo>
                  <a:pt x="1039389" y="564795"/>
                  <a:pt x="1291802" y="448908"/>
                  <a:pt x="1283864" y="347308"/>
                </a:cubicBezTo>
                <a:cubicBezTo>
                  <a:pt x="1275927" y="245708"/>
                  <a:pt x="1067964" y="66320"/>
                  <a:pt x="979064" y="23458"/>
                </a:cubicBezTo>
                <a:cubicBezTo>
                  <a:pt x="890164" y="-19405"/>
                  <a:pt x="799676" y="-3529"/>
                  <a:pt x="731414" y="71083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Oval 84"/>
          <p:cNvSpPr/>
          <p:nvPr/>
        </p:nvSpPr>
        <p:spPr>
          <a:xfrm>
            <a:off x="1451424" y="244648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1508362" y="282659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759325" y="241755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1543761" y="3010194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1359155" y="295844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07918" y="282579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748162" y="282659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965506" y="2981507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1696254" y="258017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1702234" y="288020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76432" y="247345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1613260" y="2414578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494333" y="226558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469844" y="207260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1494332" y="2645068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346641" y="273148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092751" y="1544137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22547" y="851779"/>
            <a:ext cx="63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Non-linear decision boundaries with higher order polynomials: </a:t>
            </a:r>
          </a:p>
        </p:txBody>
      </p:sp>
      <p:sp>
        <p:nvSpPr>
          <p:cNvPr id="105" name="TextBox 104"/>
          <p:cNvSpPr txBox="1"/>
          <p:nvPr/>
        </p:nvSpPr>
        <p:spPr>
          <a:xfrm flipH="1">
            <a:off x="1183652" y="1692931"/>
            <a:ext cx="524289" cy="3231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06" name="Oval 105"/>
          <p:cNvSpPr/>
          <p:nvPr/>
        </p:nvSpPr>
        <p:spPr>
          <a:xfrm>
            <a:off x="1543760" y="181780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1101231" y="171675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1330718" y="165921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806994" y="1647322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0" name="Cross 109"/>
          <p:cNvSpPr/>
          <p:nvPr/>
        </p:nvSpPr>
        <p:spPr>
          <a:xfrm rot="2734294">
            <a:off x="1137306" y="2014383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1" name="Cross 110"/>
          <p:cNvSpPr/>
          <p:nvPr/>
        </p:nvSpPr>
        <p:spPr>
          <a:xfrm rot="2734294">
            <a:off x="968943" y="1903760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33972" y="208904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24486" y="190393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671029" y="204309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666542" y="183183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3529" y="2996292"/>
            <a:ext cx="486075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NZ" sz="1350" dirty="0"/>
              <a:t>Convoluted nonlinear decision boundaries are possible but as the dimensionality of the problem increases this approach quickly becomes computational intractable due to the combinatorial explosion of features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NZ" sz="1350" dirty="0"/>
              <a:t>There are more appropriate algorithms for high dimensional problems </a:t>
            </a:r>
            <a:r>
              <a:rPr lang="en-NZ" sz="1350" dirty="0" smtClean="0"/>
              <a:t>(Support vector machines aka SVMs, or deep </a:t>
            </a:r>
            <a:r>
              <a:rPr lang="en-NZ" sz="1350" dirty="0"/>
              <a:t>neural networks)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2286001" y="2047124"/>
                <a:ext cx="4459939" cy="546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500" i="1">
                          <a:latin typeface="Cambria Math"/>
                        </a:rPr>
                        <m:t>h</m:t>
                      </m:r>
                      <m:r>
                        <a:rPr lang="en-NZ" sz="150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5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500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d>
                      <m:r>
                        <a:rPr lang="en-NZ" sz="15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5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50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5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</a:rPr>
                                    <m:t>−(</m:t>
                                  </m:r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NZ" sz="15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50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NZ" sz="1500" i="1" baseline="-2500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NZ" sz="1500" i="1" baseline="-2500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50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5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NZ" sz="1500" i="1" baseline="-2500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50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500" i="1" baseline="30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+…)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1" y="2047124"/>
                <a:ext cx="4459939" cy="546625"/>
              </a:xfrm>
              <a:prstGeom prst="rect">
                <a:avLst/>
              </a:prstGeom>
              <a:blipFill>
                <a:blip r:embed="rId2"/>
                <a:stretch>
                  <a:fillRect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328136"/>
            <a:ext cx="6420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 far, we have only talked about binary classification problems. What </a:t>
            </a:r>
            <a:r>
              <a:rPr lang="en-US" b="1" dirty="0"/>
              <a:t>happens when we have more than 2 classes? Multiclass classification or multinomial logistic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750" y="1695703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</a:t>
            </a:r>
            <a:r>
              <a:rPr lang="en-US" dirty="0" err="1"/>
              <a:t>foldering</a:t>
            </a:r>
            <a:r>
              <a:rPr lang="en-US" dirty="0"/>
              <a:t>/tagging: Work, Friends, Family, Hobby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750" y="2670602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diagrams: Not ill, Cold, Flu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677" y="3699302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Weather: Sunny, Cloudy, Rain, Snow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71751" y="2040344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1" y="2040344"/>
                <a:ext cx="644472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30321" y="2016145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𝑦</m:t>
                    </m:r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1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21" y="2016145"/>
                <a:ext cx="549894" cy="300082"/>
              </a:xfrm>
              <a:prstGeom prst="rect">
                <a:avLst/>
              </a:prstGeom>
              <a:blipFill>
                <a:blip r:embed="rId3"/>
                <a:stretch>
                  <a:fillRect t="-4082" r="-1099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23525" y="2016145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525" y="2016145"/>
                <a:ext cx="64447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43450" y="2016145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𝑦</m:t>
                    </m:r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2016145"/>
                <a:ext cx="549894" cy="300082"/>
              </a:xfrm>
              <a:prstGeom prst="rect">
                <a:avLst/>
              </a:prstGeom>
              <a:blipFill>
                <a:blip r:embed="rId5"/>
                <a:stretch>
                  <a:fillRect t="-4082" r="-222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33399" y="2904292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99" y="2904292"/>
                <a:ext cx="644472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34140" y="2907952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𝑦</m:t>
                    </m:r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1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140" y="2907952"/>
                <a:ext cx="549894" cy="300082"/>
              </a:xfrm>
              <a:prstGeom prst="rect">
                <a:avLst/>
              </a:prstGeom>
              <a:blipFill>
                <a:blip r:embed="rId7"/>
                <a:stretch>
                  <a:fillRect t="-2041" r="-11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54644" y="2904292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644" y="2904292"/>
                <a:ext cx="644472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84220" y="4009251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20" y="4009251"/>
                <a:ext cx="644472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42790" y="3985051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𝑦</m:t>
                    </m:r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1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790" y="3985051"/>
                <a:ext cx="549894" cy="300082"/>
              </a:xfrm>
              <a:prstGeom prst="rect">
                <a:avLst/>
              </a:prstGeom>
              <a:blipFill>
                <a:blip r:embed="rId3"/>
                <a:stretch>
                  <a:fillRect t="-4082" r="-222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95430" y="3985051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30" y="3985051"/>
                <a:ext cx="644472" cy="3000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192934" y="3985051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𝑦</m:t>
                    </m:r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3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934" y="3985051"/>
                <a:ext cx="549894" cy="300082"/>
              </a:xfrm>
              <a:prstGeom prst="rect">
                <a:avLst/>
              </a:prstGeom>
              <a:blipFill>
                <a:blip r:embed="rId11"/>
                <a:stretch>
                  <a:fillRect t="-4082" r="-11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3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3630" y="1690486"/>
            <a:ext cx="2641452" cy="2434459"/>
            <a:chOff x="2057400" y="971550"/>
            <a:chExt cx="4386544" cy="4042800"/>
          </a:xfrm>
        </p:grpSpPr>
        <p:sp>
          <p:nvSpPr>
            <p:cNvPr id="3" name="Oval 2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Oval 3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Oval 4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9400" y="4324350"/>
              <a:ext cx="652731" cy="69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x</a:t>
              </a:r>
              <a:r>
                <a:rPr lang="en-US" sz="2100" baseline="-25000" dirty="0"/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57400" y="2153803"/>
              <a:ext cx="652731" cy="68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x</a:t>
              </a:r>
              <a:r>
                <a:rPr lang="en-US" sz="2100" baseline="-25000" dirty="0"/>
                <a:t>2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ross 14"/>
          <p:cNvSpPr/>
          <p:nvPr/>
        </p:nvSpPr>
        <p:spPr>
          <a:xfrm rot="2734294">
            <a:off x="5062510" y="2739871"/>
            <a:ext cx="235259" cy="23525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Cross 15"/>
          <p:cNvSpPr/>
          <p:nvPr/>
        </p:nvSpPr>
        <p:spPr>
          <a:xfrm rot="2734294">
            <a:off x="5040449" y="2224449"/>
            <a:ext cx="235259" cy="23525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Cross 16"/>
          <p:cNvSpPr/>
          <p:nvPr/>
        </p:nvSpPr>
        <p:spPr>
          <a:xfrm rot="2734294">
            <a:off x="5297578" y="2429278"/>
            <a:ext cx="235259" cy="23525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Cross 17"/>
          <p:cNvSpPr/>
          <p:nvPr/>
        </p:nvSpPr>
        <p:spPr>
          <a:xfrm rot="2734294">
            <a:off x="5380669" y="2045697"/>
            <a:ext cx="235259" cy="23525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4818266" y="3709446"/>
            <a:ext cx="393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x</a:t>
            </a:r>
            <a:r>
              <a:rPr lang="en-US" sz="2100" baseline="-25000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71850" y="2402404"/>
            <a:ext cx="393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x</a:t>
            </a:r>
            <a:r>
              <a:rPr lang="en-US" sz="2100" baseline="-25000" dirty="0"/>
              <a:t>2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779162" y="1690486"/>
            <a:ext cx="0" cy="210017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64684" y="3629485"/>
            <a:ext cx="234861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ross 22"/>
          <p:cNvSpPr/>
          <p:nvPr/>
        </p:nvSpPr>
        <p:spPr>
          <a:xfrm rot="2734294">
            <a:off x="5630267" y="2360577"/>
            <a:ext cx="235259" cy="23525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4526189" y="2957651"/>
            <a:ext cx="176051" cy="2003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/>
        </p:nvSpPr>
        <p:spPr>
          <a:xfrm>
            <a:off x="4559689" y="3240767"/>
            <a:ext cx="176051" cy="2003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/>
        </p:nvSpPr>
        <p:spPr>
          <a:xfrm>
            <a:off x="4818266" y="3140616"/>
            <a:ext cx="176051" cy="2003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/>
        </p:nvSpPr>
        <p:spPr>
          <a:xfrm>
            <a:off x="4271152" y="3130125"/>
            <a:ext cx="176051" cy="2003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Isosceles Triangle 27"/>
          <p:cNvSpPr/>
          <p:nvPr/>
        </p:nvSpPr>
        <p:spPr>
          <a:xfrm>
            <a:off x="4338314" y="1969676"/>
            <a:ext cx="266700" cy="238366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Isosceles Triangle 28"/>
          <p:cNvSpPr/>
          <p:nvPr/>
        </p:nvSpPr>
        <p:spPr>
          <a:xfrm>
            <a:off x="4102327" y="2242710"/>
            <a:ext cx="266700" cy="238366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Isosceles Triangle 29"/>
          <p:cNvSpPr/>
          <p:nvPr/>
        </p:nvSpPr>
        <p:spPr>
          <a:xfrm>
            <a:off x="4426339" y="2311411"/>
            <a:ext cx="266700" cy="238366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562728" y="1203499"/>
            <a:ext cx="244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classification: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58476" y="1203498"/>
            <a:ext cx="33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Multi-class classification: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569676" y="3102267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76" y="3102267"/>
                <a:ext cx="644472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42237" y="1834659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NZ" sz="135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37" y="1834659"/>
                <a:ext cx="549894" cy="300082"/>
              </a:xfrm>
              <a:prstGeom prst="rect">
                <a:avLst/>
              </a:prstGeom>
              <a:blipFill>
                <a:blip r:embed="rId3"/>
                <a:stretch>
                  <a:fillRect t="-4082" r="-222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845314" y="2829641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0070C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0070C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314" y="2829641"/>
                <a:ext cx="644472" cy="300082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102327" y="1692676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solidFill>
                          <a:srgbClr val="00B050"/>
                        </a:solidFill>
                        <a:latin typeface="Cambria Math"/>
                      </a:rPr>
                      <m:t>𝑦</m:t>
                    </m:r>
                    <m:r>
                      <a:rPr lang="en-NZ" sz="135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327" y="1692676"/>
                <a:ext cx="549894" cy="300082"/>
              </a:xfrm>
              <a:prstGeom prst="rect">
                <a:avLst/>
              </a:prstGeom>
              <a:blipFill>
                <a:blip r:embed="rId5"/>
                <a:stretch>
                  <a:fillRect t="-4082" r="-11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700379" y="1932526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379" y="1932526"/>
                <a:ext cx="644472" cy="300082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8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ross 1"/>
          <p:cNvSpPr/>
          <p:nvPr/>
        </p:nvSpPr>
        <p:spPr>
          <a:xfrm rot="2734294">
            <a:off x="1825026" y="2127981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ross 2"/>
          <p:cNvSpPr/>
          <p:nvPr/>
        </p:nvSpPr>
        <p:spPr>
          <a:xfrm rot="2734294">
            <a:off x="1807923" y="1728403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ross 3"/>
          <p:cNvSpPr/>
          <p:nvPr/>
        </p:nvSpPr>
        <p:spPr>
          <a:xfrm rot="2734294">
            <a:off x="2007261" y="1887196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Cross 4"/>
          <p:cNvSpPr/>
          <p:nvPr/>
        </p:nvSpPr>
        <p:spPr>
          <a:xfrm rot="2734294">
            <a:off x="2071677" y="1589826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635676" y="2879640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350" y="1866362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2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30117" y="1314450"/>
            <a:ext cx="0" cy="162814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1368" y="2817650"/>
            <a:ext cx="182075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ross 9"/>
          <p:cNvSpPr/>
          <p:nvPr/>
        </p:nvSpPr>
        <p:spPr>
          <a:xfrm rot="2734294">
            <a:off x="2265177" y="1833936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1409246" y="2296814"/>
            <a:ext cx="136482" cy="1552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1435216" y="2516299"/>
            <a:ext cx="136482" cy="1552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1635677" y="2438657"/>
            <a:ext cx="136482" cy="1552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1211530" y="2430524"/>
            <a:ext cx="136482" cy="1552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Isosceles Triangle 14"/>
          <p:cNvSpPr/>
          <p:nvPr/>
        </p:nvSpPr>
        <p:spPr>
          <a:xfrm>
            <a:off x="1263597" y="1530891"/>
            <a:ext cx="206758" cy="184792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Isosceles Triangle 15"/>
          <p:cNvSpPr/>
          <p:nvPr/>
        </p:nvSpPr>
        <p:spPr>
          <a:xfrm>
            <a:off x="1080649" y="1742559"/>
            <a:ext cx="206758" cy="184792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Isosceles Triangle 16"/>
          <p:cNvSpPr/>
          <p:nvPr/>
        </p:nvSpPr>
        <p:spPr>
          <a:xfrm>
            <a:off x="1331838" y="1795819"/>
            <a:ext cx="206758" cy="184792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271760" y="581697"/>
            <a:ext cx="31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</a:t>
            </a:r>
            <a:r>
              <a:rPr lang="en-US" b="1" dirty="0" err="1"/>
              <a:t>vs</a:t>
            </a:r>
            <a:r>
              <a:rPr lang="en-US" b="1" dirty="0"/>
              <a:t>-all (one-</a:t>
            </a:r>
            <a:r>
              <a:rPr lang="en-US" b="1" dirty="0" err="1"/>
              <a:t>vs</a:t>
            </a:r>
            <a:r>
              <a:rPr lang="en-US" b="1" dirty="0"/>
              <a:t>-rest):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8778" y="3161515"/>
            <a:ext cx="1812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1:</a:t>
            </a:r>
          </a:p>
          <a:p>
            <a:r>
              <a:rPr lang="en-US" dirty="0"/>
              <a:t>Class 2:</a:t>
            </a:r>
          </a:p>
          <a:p>
            <a:r>
              <a:rPr lang="en-US" dirty="0"/>
              <a:t>Class 3:</a:t>
            </a:r>
          </a:p>
        </p:txBody>
      </p:sp>
      <p:sp>
        <p:nvSpPr>
          <p:cNvPr id="20" name="Isosceles Triangle 19"/>
          <p:cNvSpPr/>
          <p:nvPr/>
        </p:nvSpPr>
        <p:spPr>
          <a:xfrm>
            <a:off x="1522298" y="3228798"/>
            <a:ext cx="206758" cy="184792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ross 20"/>
          <p:cNvSpPr/>
          <p:nvPr/>
        </p:nvSpPr>
        <p:spPr>
          <a:xfrm rot="2734294">
            <a:off x="1530664" y="3788056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/>
        </p:nvSpPr>
        <p:spPr>
          <a:xfrm>
            <a:off x="1558461" y="3525435"/>
            <a:ext cx="136482" cy="1552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5617619" y="1612038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29017" y="762288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2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516076" y="768003"/>
            <a:ext cx="0" cy="10304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459906" y="1719393"/>
            <a:ext cx="115237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>
            <a:off x="4790430" y="904990"/>
            <a:ext cx="130859" cy="116957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Isosceles Triangle 29"/>
          <p:cNvSpPr/>
          <p:nvPr/>
        </p:nvSpPr>
        <p:spPr>
          <a:xfrm>
            <a:off x="4674641" y="1038956"/>
            <a:ext cx="130859" cy="116957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Isosceles Triangle 30"/>
          <p:cNvSpPr/>
          <p:nvPr/>
        </p:nvSpPr>
        <p:spPr>
          <a:xfrm>
            <a:off x="4833621" y="1072666"/>
            <a:ext cx="130859" cy="116957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126861" y="1031281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/>
          <p:cNvSpPr/>
          <p:nvPr/>
        </p:nvSpPr>
        <p:spPr>
          <a:xfrm>
            <a:off x="5300971" y="942467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/>
          <p:cNvSpPr/>
          <p:nvPr/>
        </p:nvSpPr>
        <p:spPr>
          <a:xfrm>
            <a:off x="5260202" y="113067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/>
          <p:cNvSpPr/>
          <p:nvPr/>
        </p:nvSpPr>
        <p:spPr>
          <a:xfrm>
            <a:off x="5150680" y="1283238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/>
          <p:cNvSpPr/>
          <p:nvPr/>
        </p:nvSpPr>
        <p:spPr>
          <a:xfrm>
            <a:off x="5425810" y="109837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/>
          <p:cNvSpPr/>
          <p:nvPr/>
        </p:nvSpPr>
        <p:spPr>
          <a:xfrm>
            <a:off x="4870351" y="1367204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4738272" y="1465978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4881431" y="1522504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/>
          <p:cNvSpPr/>
          <p:nvPr/>
        </p:nvSpPr>
        <p:spPr>
          <a:xfrm>
            <a:off x="5024847" y="1469014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813835" y="1397179"/>
            <a:ext cx="1178565" cy="398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39408" y="2796002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87524" y="1853590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2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4520816" y="1905550"/>
            <a:ext cx="0" cy="10304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64647" y="2856941"/>
            <a:ext cx="115237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87354" y="2527298"/>
            <a:ext cx="86381" cy="982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/>
        </p:nvSpPr>
        <p:spPr>
          <a:xfrm>
            <a:off x="4903791" y="2666212"/>
            <a:ext cx="86381" cy="982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ectangle 47"/>
          <p:cNvSpPr/>
          <p:nvPr/>
        </p:nvSpPr>
        <p:spPr>
          <a:xfrm>
            <a:off x="5030665" y="2617072"/>
            <a:ext cx="86381" cy="982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ectangle 48"/>
          <p:cNvSpPr/>
          <p:nvPr/>
        </p:nvSpPr>
        <p:spPr>
          <a:xfrm>
            <a:off x="4762217" y="2611925"/>
            <a:ext cx="86381" cy="982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Oval 49"/>
          <p:cNvSpPr/>
          <p:nvPr/>
        </p:nvSpPr>
        <p:spPr>
          <a:xfrm>
            <a:off x="4681092" y="218569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Oval 50"/>
          <p:cNvSpPr/>
          <p:nvPr/>
        </p:nvSpPr>
        <p:spPr>
          <a:xfrm>
            <a:off x="4854226" y="222836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/>
          <p:cNvSpPr/>
          <p:nvPr/>
        </p:nvSpPr>
        <p:spPr>
          <a:xfrm>
            <a:off x="4809763" y="205693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/>
          <p:cNvSpPr/>
          <p:nvPr/>
        </p:nvSpPr>
        <p:spPr>
          <a:xfrm>
            <a:off x="5138305" y="217082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/>
          <p:cNvSpPr/>
          <p:nvPr/>
        </p:nvSpPr>
        <p:spPr>
          <a:xfrm>
            <a:off x="5312416" y="208201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/>
          <p:cNvSpPr/>
          <p:nvPr/>
        </p:nvSpPr>
        <p:spPr>
          <a:xfrm>
            <a:off x="5271646" y="2270221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Oval 55"/>
          <p:cNvSpPr/>
          <p:nvPr/>
        </p:nvSpPr>
        <p:spPr>
          <a:xfrm>
            <a:off x="5162125" y="242278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Oval 56"/>
          <p:cNvSpPr/>
          <p:nvPr/>
        </p:nvSpPr>
        <p:spPr>
          <a:xfrm>
            <a:off x="5437255" y="223791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813835" y="2406848"/>
            <a:ext cx="11785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675465" y="339533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Oval 59"/>
          <p:cNvSpPr/>
          <p:nvPr/>
        </p:nvSpPr>
        <p:spPr>
          <a:xfrm>
            <a:off x="4848598" y="343800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Oval 60"/>
          <p:cNvSpPr/>
          <p:nvPr/>
        </p:nvSpPr>
        <p:spPr>
          <a:xfrm>
            <a:off x="4804136" y="3266574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/>
          <p:cNvSpPr/>
          <p:nvPr/>
        </p:nvSpPr>
        <p:spPr>
          <a:xfrm>
            <a:off x="4876168" y="371638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Oval 62"/>
          <p:cNvSpPr/>
          <p:nvPr/>
        </p:nvSpPr>
        <p:spPr>
          <a:xfrm>
            <a:off x="4744089" y="3815162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Oval 63"/>
          <p:cNvSpPr/>
          <p:nvPr/>
        </p:nvSpPr>
        <p:spPr>
          <a:xfrm>
            <a:off x="4887248" y="3871688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Oval 64"/>
          <p:cNvSpPr/>
          <p:nvPr/>
        </p:nvSpPr>
        <p:spPr>
          <a:xfrm>
            <a:off x="5021139" y="379914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Cross 65"/>
          <p:cNvSpPr/>
          <p:nvPr/>
        </p:nvSpPr>
        <p:spPr>
          <a:xfrm rot="2734294">
            <a:off x="5154213" y="3606305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Cross 66"/>
          <p:cNvSpPr/>
          <p:nvPr/>
        </p:nvSpPr>
        <p:spPr>
          <a:xfrm rot="2734294">
            <a:off x="5133863" y="3367695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Cross 67"/>
          <p:cNvSpPr/>
          <p:nvPr/>
        </p:nvSpPr>
        <p:spPr>
          <a:xfrm rot="2734294">
            <a:off x="5260026" y="3468197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Cross 68"/>
          <p:cNvSpPr/>
          <p:nvPr/>
        </p:nvSpPr>
        <p:spPr>
          <a:xfrm rot="2734294">
            <a:off x="5300796" y="3279989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TextBox 69"/>
          <p:cNvSpPr txBox="1"/>
          <p:nvPr/>
        </p:nvSpPr>
        <p:spPr>
          <a:xfrm>
            <a:off x="5600586" y="4013052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09876" y="3084760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2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514999" y="3105700"/>
            <a:ext cx="0" cy="10304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458829" y="4057091"/>
            <a:ext cx="115237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ross 73"/>
          <p:cNvSpPr/>
          <p:nvPr/>
        </p:nvSpPr>
        <p:spPr>
          <a:xfrm rot="2734294">
            <a:off x="5423263" y="343448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800350" y="3023974"/>
            <a:ext cx="1192050" cy="409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608571" y="762287"/>
            <a:ext cx="820679" cy="78405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22108" y="2322741"/>
            <a:ext cx="837450" cy="41544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914900" y="3228798"/>
            <a:ext cx="342768" cy="7604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50" y="857250"/>
            <a:ext cx="4057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One-</a:t>
            </a:r>
            <a:r>
              <a:rPr lang="en-US" sz="2100" b="1" dirty="0" err="1"/>
              <a:t>vs</a:t>
            </a:r>
            <a:r>
              <a:rPr lang="en-US" sz="2100" b="1" dirty="0"/>
              <a:t>-all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750" y="1428750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Train a logistic regression classifier               for each class    to predict the probability that          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750" y="2403649"/>
            <a:ext cx="548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On a new input    , to make a prediction, pick the class    that maximizes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659" y="1428750"/>
            <a:ext cx="728091" cy="364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17" y="1862145"/>
            <a:ext cx="72009" cy="180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1856021"/>
            <a:ext cx="566071" cy="232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564182"/>
            <a:ext cx="134017" cy="1200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9" y="2836865"/>
            <a:ext cx="72009" cy="180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7" y="3192255"/>
            <a:ext cx="1272159" cy="452057"/>
          </a:xfrm>
          <a:prstGeom prst="rect">
            <a:avLst/>
          </a:prstGeom>
        </p:spPr>
      </p:pic>
      <p:pic>
        <p:nvPicPr>
          <p:cNvPr id="11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1" y="2926877"/>
            <a:ext cx="1694804" cy="11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5372100" y="3829050"/>
            <a:ext cx="0" cy="171450"/>
          </a:xfrm>
          <a:prstGeom prst="line">
            <a:avLst/>
          </a:prstGeom>
          <a:ln w="3810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543550" y="3829050"/>
            <a:ext cx="0" cy="1714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86450" y="3829050"/>
            <a:ext cx="0" cy="1714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000" dirty="0" smtClean="0"/>
              <a:t>Practical: MNIST the “Hello World!” of </a:t>
            </a:r>
            <a:r>
              <a:rPr lang="en-NZ" sz="2000" dirty="0" smtClean="0"/>
              <a:t>Classification</a:t>
            </a:r>
            <a:endParaRPr lang="en-US" sz="2000" dirty="0"/>
          </a:p>
        </p:txBody>
      </p:sp>
      <p:pic>
        <p:nvPicPr>
          <p:cNvPr id="2050" name="Picture 2" descr="http://pavel.surmenok.com/wp-content/uploads/2014/07/mnistdigi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657350"/>
            <a:ext cx="4171950" cy="27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82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400" dirty="0" smtClean="0"/>
              <a:t>A word about flattening arrays as a representation of data for computer vision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9" y="2118838"/>
            <a:ext cx="4536281" cy="1893094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1450" y="4114495"/>
            <a:ext cx="4095338" cy="81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685800"/>
            <a:r>
              <a:rPr lang="en-US" altLang="en-US" sz="975" dirty="0">
                <a:solidFill>
                  <a:srgbClr val="333333"/>
                </a:solidFill>
                <a:latin typeface="CMS"/>
              </a:rPr>
              <a:t>Since each image has 28 by 28 pixels, we get a 28x28 array. We can flatten each array into a </a:t>
            </a:r>
            <a:r>
              <a:rPr lang="en-US" altLang="en-US" sz="975" dirty="0">
                <a:solidFill>
                  <a:srgbClr val="333333"/>
                </a:solidFill>
                <a:latin typeface="MathJax_Main"/>
              </a:rPr>
              <a:t>28∗28=784</a:t>
            </a:r>
            <a:r>
              <a:rPr lang="en-US" altLang="en-US" sz="975" dirty="0">
                <a:solidFill>
                  <a:srgbClr val="333333"/>
                </a:solidFill>
                <a:latin typeface="CMS"/>
              </a:rPr>
              <a:t>28∗28=784 dimensional vector. Each component of the vector is a value between zero and one describing the intensity of the pixel. Thus, we generally think of MNIST as being a collection of 784-dimensional vectors.</a:t>
            </a:r>
            <a:r>
              <a:rPr lang="en-US" altLang="en-US" sz="450" dirty="0"/>
              <a:t> </a:t>
            </a:r>
            <a:endParaRPr lang="en-US" altLang="en-US" sz="1350" dirty="0"/>
          </a:p>
        </p:txBody>
      </p:sp>
      <p:sp>
        <p:nvSpPr>
          <p:cNvPr id="11" name="Rectangle 226"/>
          <p:cNvSpPr>
            <a:spLocks noChangeArrowheads="1"/>
          </p:cNvSpPr>
          <p:nvPr/>
        </p:nvSpPr>
        <p:spPr bwMode="auto">
          <a:xfrm>
            <a:off x="6081713" y="2295220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90196" y="1744278"/>
                <a:ext cx="30982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196" y="1744278"/>
                <a:ext cx="309828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26"/>
          <p:cNvSpPr>
            <a:spLocks noChangeArrowheads="1"/>
          </p:cNvSpPr>
          <p:nvPr/>
        </p:nvSpPr>
        <p:spPr bwMode="auto">
          <a:xfrm>
            <a:off x="6081713" y="2569525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" name="Rectangle 226"/>
          <p:cNvSpPr>
            <a:spLocks noChangeArrowheads="1"/>
          </p:cNvSpPr>
          <p:nvPr/>
        </p:nvSpPr>
        <p:spPr bwMode="auto">
          <a:xfrm>
            <a:off x="6081713" y="2840826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" name="Rectangle 226"/>
          <p:cNvSpPr>
            <a:spLocks noChangeArrowheads="1"/>
          </p:cNvSpPr>
          <p:nvPr/>
        </p:nvSpPr>
        <p:spPr bwMode="auto">
          <a:xfrm>
            <a:off x="6081713" y="311094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" name="Rectangle 226"/>
          <p:cNvSpPr>
            <a:spLocks noChangeArrowheads="1"/>
          </p:cNvSpPr>
          <p:nvPr/>
        </p:nvSpPr>
        <p:spPr bwMode="auto">
          <a:xfrm>
            <a:off x="6081713" y="339669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6081713" y="36668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" name="Rectangle 226"/>
          <p:cNvSpPr>
            <a:spLocks noChangeArrowheads="1"/>
          </p:cNvSpPr>
          <p:nvPr/>
        </p:nvSpPr>
        <p:spPr bwMode="auto">
          <a:xfrm>
            <a:off x="5812632" y="2295220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" name="Rectangle 226"/>
          <p:cNvSpPr>
            <a:spLocks noChangeArrowheads="1"/>
          </p:cNvSpPr>
          <p:nvPr/>
        </p:nvSpPr>
        <p:spPr bwMode="auto">
          <a:xfrm>
            <a:off x="5812632" y="2569525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" name="Rectangle 226"/>
          <p:cNvSpPr>
            <a:spLocks noChangeArrowheads="1"/>
          </p:cNvSpPr>
          <p:nvPr/>
        </p:nvSpPr>
        <p:spPr bwMode="auto">
          <a:xfrm>
            <a:off x="5812632" y="2840826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6"/>
          <p:cNvSpPr>
            <a:spLocks noChangeArrowheads="1"/>
          </p:cNvSpPr>
          <p:nvPr/>
        </p:nvSpPr>
        <p:spPr bwMode="auto">
          <a:xfrm>
            <a:off x="5812632" y="311094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26"/>
          <p:cNvSpPr>
            <a:spLocks noChangeArrowheads="1"/>
          </p:cNvSpPr>
          <p:nvPr/>
        </p:nvSpPr>
        <p:spPr bwMode="auto">
          <a:xfrm>
            <a:off x="5812632" y="339669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6"/>
          <p:cNvSpPr>
            <a:spLocks noChangeArrowheads="1"/>
          </p:cNvSpPr>
          <p:nvPr/>
        </p:nvSpPr>
        <p:spPr bwMode="auto">
          <a:xfrm>
            <a:off x="5812632" y="36668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26"/>
          <p:cNvSpPr>
            <a:spLocks noChangeArrowheads="1"/>
          </p:cNvSpPr>
          <p:nvPr/>
        </p:nvSpPr>
        <p:spPr bwMode="auto">
          <a:xfrm>
            <a:off x="5526882" y="2295220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6"/>
          <p:cNvSpPr>
            <a:spLocks noChangeArrowheads="1"/>
          </p:cNvSpPr>
          <p:nvPr/>
        </p:nvSpPr>
        <p:spPr bwMode="auto">
          <a:xfrm>
            <a:off x="5526882" y="2569525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6"/>
          <p:cNvSpPr>
            <a:spLocks noChangeArrowheads="1"/>
          </p:cNvSpPr>
          <p:nvPr/>
        </p:nvSpPr>
        <p:spPr bwMode="auto">
          <a:xfrm>
            <a:off x="5526882" y="2840826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6"/>
          <p:cNvSpPr>
            <a:spLocks noChangeArrowheads="1"/>
          </p:cNvSpPr>
          <p:nvPr/>
        </p:nvSpPr>
        <p:spPr bwMode="auto">
          <a:xfrm>
            <a:off x="5526882" y="311094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6"/>
          <p:cNvSpPr>
            <a:spLocks noChangeArrowheads="1"/>
          </p:cNvSpPr>
          <p:nvPr/>
        </p:nvSpPr>
        <p:spPr bwMode="auto">
          <a:xfrm>
            <a:off x="5526882" y="339669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6"/>
          <p:cNvSpPr>
            <a:spLocks noChangeArrowheads="1"/>
          </p:cNvSpPr>
          <p:nvPr/>
        </p:nvSpPr>
        <p:spPr bwMode="auto">
          <a:xfrm>
            <a:off x="5526882" y="36668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6"/>
          <p:cNvSpPr>
            <a:spLocks noChangeArrowheads="1"/>
          </p:cNvSpPr>
          <p:nvPr/>
        </p:nvSpPr>
        <p:spPr bwMode="auto">
          <a:xfrm>
            <a:off x="5257801" y="2295220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6"/>
          <p:cNvSpPr>
            <a:spLocks noChangeArrowheads="1"/>
          </p:cNvSpPr>
          <p:nvPr/>
        </p:nvSpPr>
        <p:spPr bwMode="auto">
          <a:xfrm>
            <a:off x="5257801" y="2569525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6"/>
          <p:cNvSpPr>
            <a:spLocks noChangeArrowheads="1"/>
          </p:cNvSpPr>
          <p:nvPr/>
        </p:nvSpPr>
        <p:spPr bwMode="auto">
          <a:xfrm>
            <a:off x="5257801" y="2840826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" name="Rectangle 226"/>
          <p:cNvSpPr>
            <a:spLocks noChangeArrowheads="1"/>
          </p:cNvSpPr>
          <p:nvPr/>
        </p:nvSpPr>
        <p:spPr bwMode="auto">
          <a:xfrm>
            <a:off x="5257801" y="311094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4" name="Rectangle 226"/>
          <p:cNvSpPr>
            <a:spLocks noChangeArrowheads="1"/>
          </p:cNvSpPr>
          <p:nvPr/>
        </p:nvSpPr>
        <p:spPr bwMode="auto">
          <a:xfrm>
            <a:off x="5257801" y="339669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5" name="Rectangle 226"/>
          <p:cNvSpPr>
            <a:spLocks noChangeArrowheads="1"/>
          </p:cNvSpPr>
          <p:nvPr/>
        </p:nvSpPr>
        <p:spPr bwMode="auto">
          <a:xfrm>
            <a:off x="5257801" y="36668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4751070" y="2948293"/>
            <a:ext cx="438150" cy="2701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226219" y="2221401"/>
            <a:ext cx="4453034" cy="1828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226"/>
          <p:cNvSpPr>
            <a:spLocks noChangeArrowheads="1"/>
          </p:cNvSpPr>
          <p:nvPr/>
        </p:nvSpPr>
        <p:spPr bwMode="auto">
          <a:xfrm>
            <a:off x="6081713" y="22952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8" name="Rectangle 226"/>
          <p:cNvSpPr>
            <a:spLocks noChangeArrowheads="1"/>
          </p:cNvSpPr>
          <p:nvPr/>
        </p:nvSpPr>
        <p:spPr bwMode="auto">
          <a:xfrm>
            <a:off x="5812632" y="22952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9" name="Rectangle 226"/>
          <p:cNvSpPr>
            <a:spLocks noChangeArrowheads="1"/>
          </p:cNvSpPr>
          <p:nvPr/>
        </p:nvSpPr>
        <p:spPr bwMode="auto">
          <a:xfrm>
            <a:off x="5526882" y="22952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226"/>
          <p:cNvSpPr>
            <a:spLocks noChangeArrowheads="1"/>
          </p:cNvSpPr>
          <p:nvPr/>
        </p:nvSpPr>
        <p:spPr bwMode="auto">
          <a:xfrm>
            <a:off x="5257801" y="22952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788" t="19759" r="6999" b="15266"/>
          <a:stretch/>
        </p:blipFill>
        <p:spPr>
          <a:xfrm>
            <a:off x="2362200" y="1063229"/>
            <a:ext cx="2387745" cy="6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1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4" grpId="0" animBg="1"/>
      <p:bldP spid="30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4300"/>
            <a:ext cx="6172200" cy="857250"/>
          </a:xfrm>
        </p:spPr>
        <p:txBody>
          <a:bodyPr/>
          <a:lstStyle/>
          <a:p>
            <a:r>
              <a:rPr lang="en-NZ" dirty="0" smtClean="0"/>
              <a:t>Recall linear regression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"/>
          <a:stretch/>
        </p:blipFill>
        <p:spPr bwMode="auto">
          <a:xfrm>
            <a:off x="3276600" y="2266950"/>
            <a:ext cx="3422598" cy="276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3973743" y="971550"/>
            <a:ext cx="2655657" cy="104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400550" y="1616349"/>
            <a:ext cx="694607" cy="2857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45998" y="1449594"/>
            <a:ext cx="350520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dirty="0"/>
              <a:t>Good technique for predicting a </a:t>
            </a:r>
            <a:r>
              <a:rPr lang="en-NZ" sz="1400" dirty="0">
                <a:solidFill>
                  <a:srgbClr val="FF0000"/>
                </a:solidFill>
              </a:rPr>
              <a:t>quantitative/continuous</a:t>
            </a:r>
            <a:r>
              <a:rPr lang="en-NZ" sz="1050" dirty="0"/>
              <a:t> </a:t>
            </a:r>
            <a:r>
              <a:rPr lang="en-NZ" sz="1050" dirty="0" smtClean="0"/>
              <a:t>outcome (a number)</a:t>
            </a:r>
            <a:endParaRPr lang="en-US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8" y="2571750"/>
            <a:ext cx="3028953" cy="22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9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28612"/>
            <a:ext cx="6057900" cy="642938"/>
          </a:xfrm>
        </p:spPr>
        <p:txBody>
          <a:bodyPr>
            <a:normAutofit fontScale="90000"/>
          </a:bodyPr>
          <a:lstStyle/>
          <a:p>
            <a:r>
              <a:rPr lang="en-NZ" sz="3000" dirty="0" smtClean="0"/>
              <a:t>We move now to </a:t>
            </a:r>
            <a:r>
              <a:rPr lang="en-NZ" sz="3000" dirty="0"/>
              <a:t>classification problems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285750" y="1243951"/>
            <a:ext cx="382905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" dirty="0"/>
              <a:t>In classification you try to predict a discrete </a:t>
            </a:r>
            <a:r>
              <a:rPr lang="en-NZ" sz="1500" dirty="0" smtClean="0"/>
              <a:t>(finite) set [</a:t>
            </a:r>
            <a:r>
              <a:rPr lang="en-NZ" sz="1500" dirty="0" err="1" smtClean="0"/>
              <a:t>a,b</a:t>
            </a:r>
            <a:r>
              <a:rPr lang="en-NZ" sz="1500" dirty="0" smtClean="0"/>
              <a:t>,…,n] </a:t>
            </a:r>
            <a:r>
              <a:rPr lang="en-NZ" sz="1500" dirty="0"/>
              <a:t>of categories not a continuous </a:t>
            </a:r>
            <a:r>
              <a:rPr lang="en-NZ" sz="1500" dirty="0" smtClean="0"/>
              <a:t>variable:</a:t>
            </a:r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Email: </a:t>
            </a:r>
            <a:r>
              <a:rPr lang="en-US" sz="1500" dirty="0" smtClean="0"/>
              <a:t>[Spam, </a:t>
            </a:r>
            <a:r>
              <a:rPr lang="en-US" sz="1500" dirty="0"/>
              <a:t>Not </a:t>
            </a:r>
            <a:r>
              <a:rPr lang="en-US" sz="1500" dirty="0" smtClean="0"/>
              <a:t>Spam]?</a:t>
            </a:r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Online Transactions: Fraudulent </a:t>
            </a:r>
            <a:r>
              <a:rPr lang="en-US" sz="1500" dirty="0" smtClean="0"/>
              <a:t>[Yes, No]?</a:t>
            </a:r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Tumor: </a:t>
            </a:r>
            <a:r>
              <a:rPr lang="en-US" sz="1500" dirty="0" smtClean="0"/>
              <a:t>[Malignant, Benign]?</a:t>
            </a:r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NZ" sz="1500" dirty="0"/>
              <a:t>Vision: </a:t>
            </a:r>
            <a:r>
              <a:rPr lang="en-NZ" sz="1500" dirty="0" smtClean="0"/>
              <a:t>[</a:t>
            </a:r>
            <a:r>
              <a:rPr lang="en-NZ" sz="1500" dirty="0" err="1" smtClean="0"/>
              <a:t>cat,dog,horse,lion</a:t>
            </a:r>
            <a:r>
              <a:rPr lang="en-NZ" sz="1500" dirty="0" smtClean="0"/>
              <a:t>]</a:t>
            </a:r>
            <a:endParaRPr lang="en-NZ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NZ" sz="1500" dirty="0"/>
              <a:t>Speech: </a:t>
            </a:r>
            <a:r>
              <a:rPr lang="en-NZ" sz="1500" dirty="0" smtClean="0"/>
              <a:t>Word uttered out of Vocabulary</a:t>
            </a:r>
            <a:endParaRPr lang="en-NZ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NZ" sz="1500" dirty="0"/>
              <a:t>Voting in a referendum: </a:t>
            </a:r>
            <a:r>
              <a:rPr lang="en-NZ" sz="1500" dirty="0" smtClean="0"/>
              <a:t>[</a:t>
            </a:r>
            <a:r>
              <a:rPr lang="en-NZ" sz="1500" dirty="0" err="1" smtClean="0"/>
              <a:t>yes,no</a:t>
            </a:r>
            <a:r>
              <a:rPr lang="en-NZ" sz="1500" dirty="0" smtClean="0"/>
              <a:t>]</a:t>
            </a:r>
            <a:endParaRPr lang="en-NZ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NZ" sz="1400" dirty="0"/>
              <a:t>Customer preference: </a:t>
            </a:r>
            <a:r>
              <a:rPr lang="en-NZ" sz="1400" dirty="0" smtClean="0"/>
              <a:t>[product </a:t>
            </a:r>
            <a:r>
              <a:rPr lang="en-NZ" sz="1400" dirty="0" err="1" smtClean="0"/>
              <a:t>A,product</a:t>
            </a:r>
            <a:r>
              <a:rPr lang="en-NZ" sz="1400" dirty="0" smtClean="0"/>
              <a:t> B]</a:t>
            </a:r>
            <a:endParaRPr lang="en-US" sz="1400" dirty="0"/>
          </a:p>
        </p:txBody>
      </p:sp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4114800" y="2328864"/>
            <a:ext cx="2655657" cy="104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400550" y="2514601"/>
            <a:ext cx="971550" cy="3366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576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4634865" y="1657350"/>
            <a:ext cx="1423035" cy="2607268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500577"/>
            <a:ext cx="3162300" cy="857250"/>
          </a:xfrm>
        </p:spPr>
        <p:txBody>
          <a:bodyPr/>
          <a:lstStyle/>
          <a:p>
            <a:r>
              <a:rPr lang="en-NZ" dirty="0" smtClean="0"/>
              <a:t>Classification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23" t="2053" r="3847" b="1451"/>
          <a:stretch/>
        </p:blipFill>
        <p:spPr>
          <a:xfrm>
            <a:off x="3657600" y="1658822"/>
            <a:ext cx="3028950" cy="2905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57350"/>
            <a:ext cx="3095625" cy="2952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0020" y="496767"/>
            <a:ext cx="31623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 smtClean="0"/>
              <a:t>Regression 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38200" y="1619250"/>
            <a:ext cx="1752600" cy="247650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48200" y="1577340"/>
            <a:ext cx="1423035" cy="2607268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72965" y="1564682"/>
            <a:ext cx="1423035" cy="2607268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4623996"/>
            <a:ext cx="685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100" dirty="0" smtClean="0"/>
              <a:t>In regression problems, you try to find the trend in the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100" dirty="0" smtClean="0"/>
              <a:t>In classification problems you try to find the boundary that separates the data into its discrete classes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421256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25" t="24142" r="1543" b="3429"/>
          <a:stretch/>
        </p:blipFill>
        <p:spPr>
          <a:xfrm>
            <a:off x="457200" y="1581150"/>
            <a:ext cx="6019800" cy="2514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0350" y="3543300"/>
            <a:ext cx="9715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Feature 1</a:t>
            </a:r>
            <a:endParaRPr lang="en-US" sz="135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3022" y="2393134"/>
            <a:ext cx="9715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Feature 2</a:t>
            </a:r>
            <a:endParaRPr lang="en-US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361950"/>
            <a:ext cx="567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The goal of classification is to find a hyperplane </a:t>
            </a:r>
            <a:r>
              <a:rPr lang="en-NZ" sz="1600" dirty="0" smtClean="0"/>
              <a:t>(in 2D, a line) </a:t>
            </a:r>
            <a:r>
              <a:rPr lang="en-NZ" sz="1600" dirty="0"/>
              <a:t>that separates the data so all instances of class 1 fall on one side of the line and all instances belonging to class 2 fall on the opposite side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575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39" y="1975213"/>
            <a:ext cx="4597400" cy="2586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1444" y="1663924"/>
            <a:ext cx="105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Cost function: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6"/>
          <a:stretch/>
        </p:blipFill>
        <p:spPr>
          <a:xfrm>
            <a:off x="5561579" y="1581150"/>
            <a:ext cx="1263015" cy="48769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 cstate="print"/>
          <a:srcRect l="9342" t="6850" r="6699" b="6938"/>
          <a:stretch/>
        </p:blipFill>
        <p:spPr bwMode="auto">
          <a:xfrm>
            <a:off x="5200650" y="2016916"/>
            <a:ext cx="1646804" cy="1054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5514348" y="2933225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4803139" y="2245516"/>
            <a:ext cx="51969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</a:rPr>
              <a:t>J(</a:t>
            </a:r>
            <a:r>
              <a:rPr lang="en-US" sz="9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9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9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9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900" dirty="0">
                <a:solidFill>
                  <a:prstClr val="black"/>
                </a:solidFill>
              </a:rPr>
              <a:t>)</a:t>
            </a:r>
            <a:endParaRPr lang="en-US" sz="90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6400800" y="2835321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0" name="Multiply 9"/>
          <p:cNvSpPr/>
          <p:nvPr/>
        </p:nvSpPr>
        <p:spPr>
          <a:xfrm>
            <a:off x="5946758" y="2396115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Multiply 12"/>
          <p:cNvSpPr/>
          <p:nvPr/>
        </p:nvSpPr>
        <p:spPr>
          <a:xfrm>
            <a:off x="5886450" y="2474116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Multiply 13"/>
          <p:cNvSpPr/>
          <p:nvPr/>
        </p:nvSpPr>
        <p:spPr>
          <a:xfrm>
            <a:off x="5886450" y="2588416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Multiply 14"/>
          <p:cNvSpPr/>
          <p:nvPr/>
        </p:nvSpPr>
        <p:spPr>
          <a:xfrm>
            <a:off x="5829300" y="2702716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Multiply 15"/>
          <p:cNvSpPr/>
          <p:nvPr/>
        </p:nvSpPr>
        <p:spPr>
          <a:xfrm>
            <a:off x="5886450" y="2817016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" y="285750"/>
            <a:ext cx="5236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how are we going to find the optimal line that better separates the data?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" y="1200150"/>
            <a:ext cx="379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gradient descent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  <p:bldP spid="7" grpId="0"/>
      <p:bldP spid="8" grpId="0"/>
      <p:bldP spid="9" grpId="0"/>
      <p:bldP spid="10" grpId="0" animBg="1"/>
      <p:bldP spid="13" grpId="0" animBg="1"/>
      <p:bldP spid="14" grpId="0" animBg="1"/>
      <p:bldP spid="15" grpId="0" animBg="1"/>
      <p:bldP spid="16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2"/>
          <a:stretch/>
        </p:blipFill>
        <p:spPr bwMode="auto">
          <a:xfrm>
            <a:off x="430531" y="2416001"/>
            <a:ext cx="2998469" cy="239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02130" y="3551052"/>
                <a:ext cx="12690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NZ" sz="9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NZ" sz="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sz="900" i="1">
                          <a:latin typeface="Cambria Math"/>
                        </a:rPr>
                        <m:t>𝑦</m:t>
                      </m:r>
                      <m:r>
                        <a:rPr lang="en-NZ" sz="900" i="1">
                          <a:latin typeface="Cambria Math"/>
                        </a:rPr>
                        <m:t>=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900" i="1">
                          <a:latin typeface="Cambria Math"/>
                        </a:rPr>
                        <m:t>+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30" y="3551052"/>
                <a:ext cx="1269002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0480" y="2501501"/>
            <a:ext cx="285750" cy="154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471137" y="4839608"/>
            <a:ext cx="1718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Linear regression</a:t>
            </a:r>
            <a:endParaRPr 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4447735" y="4839608"/>
            <a:ext cx="19734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Logistic regression</a:t>
            </a:r>
            <a:endParaRPr lang="en-US" sz="135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2" r="53075" b="687"/>
          <a:stretch/>
        </p:blipFill>
        <p:spPr bwMode="auto">
          <a:xfrm>
            <a:off x="4724400" y="325913"/>
            <a:ext cx="1984937" cy="194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50" y="131228"/>
            <a:ext cx="45529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Linear regression would not be appropriate to solve classification </a:t>
            </a:r>
            <a:r>
              <a:rPr lang="en-NZ" dirty="0" smtClean="0"/>
              <a:t>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We need a new machine learning method that works well in classification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Logistic regression is a robust classification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The model is not a line but an S shape curve</a:t>
            </a:r>
            <a:r>
              <a:rPr lang="en-NZ" dirty="0"/>
              <a:t/>
            </a:r>
            <a:br>
              <a:rPr lang="en-NZ" dirty="0"/>
            </a:br>
            <a:r>
              <a:rPr lang="en-NZ" dirty="0"/>
              <a:t/>
            </a:r>
            <a:br>
              <a:rPr lang="en-NZ" dirty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892348" y="31343"/>
            <a:ext cx="76200" cy="76200"/>
          </a:xfrm>
          <a:prstGeom prst="rect">
            <a:avLst/>
          </a:prstGeom>
          <a:solidFill>
            <a:srgbClr val="DA7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2348" y="154506"/>
            <a:ext cx="76200" cy="76200"/>
          </a:xfrm>
          <a:prstGeom prst="rect">
            <a:avLst/>
          </a:prstGeom>
          <a:solidFill>
            <a:srgbClr val="ABD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06524" y="-18240"/>
            <a:ext cx="2095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Customer defaulted on credit card payments</a:t>
            </a:r>
            <a:endParaRPr 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4906524" y="103707"/>
            <a:ext cx="2095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Customer did not default on credit card payments</a:t>
            </a:r>
            <a:endParaRPr lang="en-US" sz="7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573781" y="2435376"/>
            <a:ext cx="2996803" cy="239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10989" y="2862340"/>
                <a:ext cx="1922386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825" i="1">
                          <a:latin typeface="Cambria Math" panose="02040503050406030204" pitchFamily="18" charset="0"/>
                          <a:ea typeface="Cambria Math"/>
                        </a:rPr>
                        <m:t>𝑝</m:t>
                      </m:r>
                      <m:d>
                        <m:dPr>
                          <m:ctrlPr>
                            <a:rPr lang="en-NZ" sz="825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825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NZ" sz="825" i="1">
                          <a:latin typeface="Cambria Math"/>
                        </a:rPr>
                        <m:t>=</m:t>
                      </m:r>
                      <m:r>
                        <a:rPr lang="en-NZ" sz="825" i="1">
                          <a:latin typeface="Cambria Math"/>
                        </a:rPr>
                        <m:t>h</m:t>
                      </m:r>
                      <m:r>
                        <a:rPr lang="en-NZ" sz="825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825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825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825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825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NZ" sz="825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825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NZ" sz="825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25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825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825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825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825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825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825" i="1" baseline="-2500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825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825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989" y="2862340"/>
                <a:ext cx="1922386" cy="335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78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2114550"/>
            <a:ext cx="2229125" cy="1248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504" y="2114550"/>
            <a:ext cx="2304776" cy="1254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2114550"/>
            <a:ext cx="2057400" cy="12483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4016" y="133350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Logistic regression is a model that assigns to data instances probabilities of them belonging to one class or another based on their position in the input space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47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4083</TotalTime>
  <Words>1072</Words>
  <Application>Microsoft Office PowerPoint</Application>
  <PresentationFormat>Custom</PresentationFormat>
  <Paragraphs>203</Paragraphs>
  <Slides>28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Cambria Math</vt:lpstr>
      <vt:lpstr>CMS</vt:lpstr>
      <vt:lpstr>Gill Sans</vt:lpstr>
      <vt:lpstr>MathJax_Main</vt:lpstr>
      <vt:lpstr>Symbol</vt:lpstr>
      <vt:lpstr>ヒラギノ角ゴ ProN W3</vt:lpstr>
      <vt:lpstr>1_Lecture</vt:lpstr>
      <vt:lpstr>2_Office Theme</vt:lpstr>
      <vt:lpstr>3_Office Theme</vt:lpstr>
      <vt:lpstr>2_Lecture</vt:lpstr>
      <vt:lpstr>3_Lecture</vt:lpstr>
      <vt:lpstr>4_Lecture</vt:lpstr>
      <vt:lpstr>PowerPoint Presentation</vt:lpstr>
      <vt:lpstr>Where are we at?</vt:lpstr>
      <vt:lpstr>Recall linear regression</vt:lpstr>
      <vt:lpstr>We move now to classification problems</vt:lpstr>
      <vt:lpstr>Classification </vt:lpstr>
      <vt:lpstr>PowerPoint Presentation</vt:lpstr>
      <vt:lpstr>PowerPoint Presentation</vt:lpstr>
      <vt:lpstr>PowerPoint Presentation</vt:lpstr>
      <vt:lpstr>PowerPoint Presentation</vt:lpstr>
      <vt:lpstr>Hypotheses/model representation in Logistic regression </vt:lpstr>
      <vt:lpstr>Logistic regression sigmoid function parameters</vt:lpstr>
      <vt:lpstr>Logistic regression sigmoid function parameters</vt:lpstr>
      <vt:lpstr>Changing the parameters of the model has an impact on model performance (aka accuracy) for classification</vt:lpstr>
      <vt:lpstr>Interpretation of logistic regression parameters</vt:lpstr>
      <vt:lpstr>How do we estimate the optimal θ0 and θ1?</vt:lpstr>
      <vt:lpstr>Assessing how good is the logistic regression model: the logistic regression cost function</vt:lpstr>
      <vt:lpstr> Making predictions</vt:lpstr>
      <vt:lpstr>Logistic regression with several predictors</vt:lpstr>
      <vt:lpstr>I emphasized again the importance of realizing the probabilistic interpretation of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Practical: MNIST the “Hello World!” of Classification</vt:lpstr>
      <vt:lpstr>A word about flattening arrays as a representation of data for computer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David Rozado</cp:lastModifiedBy>
  <cp:revision>365</cp:revision>
  <dcterms:created xsi:type="dcterms:W3CDTF">2010-07-08T21:59:02Z</dcterms:created>
  <dcterms:modified xsi:type="dcterms:W3CDTF">2019-03-06T04:45:03Z</dcterms:modified>
</cp:coreProperties>
</file>